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81" autoAdjust="0"/>
    <p:restoredTop sz="94660"/>
  </p:normalViewPr>
  <p:slideViewPr>
    <p:cSldViewPr snapToGrid="0">
      <p:cViewPr varScale="1">
        <p:scale>
          <a:sx n="114" d="100"/>
          <a:sy n="114" d="100"/>
        </p:scale>
        <p:origin x="1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18867E-D8BB-4773-9876-8FE9AA2C7F93}" type="doc">
      <dgm:prSet loTypeId="urn:microsoft.com/office/officeart/2005/8/layout/hProcess9" loCatId="process" qsTypeId="urn:microsoft.com/office/officeart/2005/8/quickstyle/simple1" qsCatId="simple" csTypeId="urn:microsoft.com/office/officeart/2005/8/colors/colorful3" csCatId="colorful" phldr="1"/>
      <dgm:spPr/>
    </dgm:pt>
    <dgm:pt modelId="{7BCD9D91-6FA7-45E6-B892-23BD46B87068}">
      <dgm:prSet phldrT="[Text]" custT="1"/>
      <dgm:spPr/>
      <dgm:t>
        <a:bodyPr/>
        <a:lstStyle/>
        <a:p>
          <a:r>
            <a:rPr lang="en-US" sz="1800" b="1" dirty="0" smtClean="0">
              <a:latin typeface="Microsoft YaHei" panose="020B0503020204020204" pitchFamily="34" charset="-122"/>
              <a:ea typeface="Microsoft YaHei" panose="020B0503020204020204" pitchFamily="34" charset="-122"/>
            </a:rPr>
            <a:t>Splitting Ratio </a:t>
          </a:r>
          <a:r>
            <a:rPr lang="en-US" sz="1800" dirty="0" smtClean="0">
              <a:latin typeface="Microsoft YaHei" panose="020B0503020204020204" pitchFamily="34" charset="-122"/>
              <a:ea typeface="Microsoft YaHei" panose="020B0503020204020204" pitchFamily="34" charset="-122"/>
            </a:rPr>
            <a:t>(Train, Valid, Test)</a:t>
          </a:r>
          <a:endParaRPr lang="en-US" sz="1800" dirty="0">
            <a:latin typeface="Microsoft YaHei" panose="020B0503020204020204" pitchFamily="34" charset="-122"/>
            <a:ea typeface="Microsoft YaHei" panose="020B0503020204020204" pitchFamily="34" charset="-122"/>
          </a:endParaRPr>
        </a:p>
      </dgm:t>
    </dgm:pt>
    <dgm:pt modelId="{79372C0A-9347-4706-9B88-EC6EC76DBF24}" type="parTrans" cxnId="{47B1649D-E319-4A64-8499-BB433EBF001D}">
      <dgm:prSet/>
      <dgm:spPr/>
      <dgm:t>
        <a:bodyPr/>
        <a:lstStyle/>
        <a:p>
          <a:endParaRPr lang="en-US" sz="2000">
            <a:latin typeface="Microsoft YaHei" panose="020B0503020204020204" pitchFamily="34" charset="-122"/>
            <a:ea typeface="Microsoft YaHei" panose="020B0503020204020204" pitchFamily="34" charset="-122"/>
          </a:endParaRPr>
        </a:p>
      </dgm:t>
    </dgm:pt>
    <dgm:pt modelId="{B5EBA431-3030-401B-B2F2-D57B8A3FF17F}" type="sibTrans" cxnId="{47B1649D-E319-4A64-8499-BB433EBF001D}">
      <dgm:prSet/>
      <dgm:spPr/>
      <dgm:t>
        <a:bodyPr/>
        <a:lstStyle/>
        <a:p>
          <a:endParaRPr lang="en-US" sz="2000">
            <a:latin typeface="Microsoft YaHei" panose="020B0503020204020204" pitchFamily="34" charset="-122"/>
            <a:ea typeface="Microsoft YaHei" panose="020B0503020204020204" pitchFamily="34" charset="-122"/>
          </a:endParaRPr>
        </a:p>
      </dgm:t>
    </dgm:pt>
    <dgm:pt modelId="{4A9B4FD5-5869-46E7-8F07-CDA292D664F5}">
      <dgm:prSet phldrT="[Text]" custT="1"/>
      <dgm:spPr/>
      <dgm:t>
        <a:bodyPr/>
        <a:lstStyle/>
        <a:p>
          <a:r>
            <a:rPr lang="en-US" sz="1800" b="1" dirty="0" smtClean="0">
              <a:latin typeface="Microsoft YaHei" panose="020B0503020204020204" pitchFamily="34" charset="-122"/>
              <a:ea typeface="Microsoft YaHei" panose="020B0503020204020204" pitchFamily="34" charset="-122"/>
            </a:rPr>
            <a:t>Handling Missing Values </a:t>
          </a:r>
          <a:r>
            <a:rPr lang="en-US" sz="1800" dirty="0" smtClean="0">
              <a:latin typeface="Microsoft YaHei" panose="020B0503020204020204" pitchFamily="34" charset="-122"/>
              <a:ea typeface="Microsoft YaHei" panose="020B0503020204020204" pitchFamily="34" charset="-122"/>
            </a:rPr>
            <a:t>(corrupt image/label)</a:t>
          </a:r>
          <a:endParaRPr lang="en-US" sz="1800" dirty="0">
            <a:latin typeface="Microsoft YaHei" panose="020B0503020204020204" pitchFamily="34" charset="-122"/>
            <a:ea typeface="Microsoft YaHei" panose="020B0503020204020204" pitchFamily="34" charset="-122"/>
          </a:endParaRPr>
        </a:p>
      </dgm:t>
    </dgm:pt>
    <dgm:pt modelId="{88AB3DE5-B4BD-4E7C-9E42-09BCC771C883}" type="parTrans" cxnId="{4EFCBEB1-28B1-421D-8B70-1DDBC45E68C2}">
      <dgm:prSet/>
      <dgm:spPr/>
      <dgm:t>
        <a:bodyPr/>
        <a:lstStyle/>
        <a:p>
          <a:endParaRPr lang="en-US" sz="2000">
            <a:latin typeface="Microsoft YaHei" panose="020B0503020204020204" pitchFamily="34" charset="-122"/>
            <a:ea typeface="Microsoft YaHei" panose="020B0503020204020204" pitchFamily="34" charset="-122"/>
          </a:endParaRPr>
        </a:p>
      </dgm:t>
    </dgm:pt>
    <dgm:pt modelId="{31D88880-1E31-491A-A76C-95AE90A728F4}" type="sibTrans" cxnId="{4EFCBEB1-28B1-421D-8B70-1DDBC45E68C2}">
      <dgm:prSet/>
      <dgm:spPr/>
      <dgm:t>
        <a:bodyPr/>
        <a:lstStyle/>
        <a:p>
          <a:endParaRPr lang="en-US" sz="2000">
            <a:latin typeface="Microsoft YaHei" panose="020B0503020204020204" pitchFamily="34" charset="-122"/>
            <a:ea typeface="Microsoft YaHei" panose="020B0503020204020204" pitchFamily="34" charset="-122"/>
          </a:endParaRPr>
        </a:p>
      </dgm:t>
    </dgm:pt>
    <dgm:pt modelId="{486746A3-F1A9-4223-B47F-E422FEC0FC66}">
      <dgm:prSet phldrT="[Text]" custT="1"/>
      <dgm:spPr/>
      <dgm:t>
        <a:bodyPr/>
        <a:lstStyle/>
        <a:p>
          <a:r>
            <a:rPr lang="en-US" sz="1800" b="1" dirty="0" smtClean="0">
              <a:latin typeface="Microsoft YaHei" panose="020B0503020204020204" pitchFamily="34" charset="-122"/>
              <a:ea typeface="Microsoft YaHei" panose="020B0503020204020204" pitchFamily="34" charset="-122"/>
            </a:rPr>
            <a:t>Data Augmentations </a:t>
          </a:r>
          <a:r>
            <a:rPr lang="en-US" sz="1800" dirty="0" smtClean="0">
              <a:latin typeface="Microsoft YaHei" panose="020B0503020204020204" pitchFamily="34" charset="-122"/>
              <a:ea typeface="Microsoft YaHei" panose="020B0503020204020204" pitchFamily="34" charset="-122"/>
            </a:rPr>
            <a:t>(flipping, scaling, cropping)</a:t>
          </a:r>
          <a:endParaRPr lang="en-US" sz="1800" dirty="0">
            <a:latin typeface="Microsoft YaHei" panose="020B0503020204020204" pitchFamily="34" charset="-122"/>
            <a:ea typeface="Microsoft YaHei" panose="020B0503020204020204" pitchFamily="34" charset="-122"/>
          </a:endParaRPr>
        </a:p>
      </dgm:t>
    </dgm:pt>
    <dgm:pt modelId="{5A700993-9AD6-4DCE-B2F0-9F8BEE5B178A}" type="parTrans" cxnId="{1E88C543-64C6-4602-A6E5-A94B2DF6D3A8}">
      <dgm:prSet/>
      <dgm:spPr/>
      <dgm:t>
        <a:bodyPr/>
        <a:lstStyle/>
        <a:p>
          <a:endParaRPr lang="en-US" sz="2000">
            <a:latin typeface="Microsoft YaHei" panose="020B0503020204020204" pitchFamily="34" charset="-122"/>
            <a:ea typeface="Microsoft YaHei" panose="020B0503020204020204" pitchFamily="34" charset="-122"/>
          </a:endParaRPr>
        </a:p>
      </dgm:t>
    </dgm:pt>
    <dgm:pt modelId="{9222FC9F-71EA-4E4D-AD82-46A26C194E88}" type="sibTrans" cxnId="{1E88C543-64C6-4602-A6E5-A94B2DF6D3A8}">
      <dgm:prSet/>
      <dgm:spPr/>
      <dgm:t>
        <a:bodyPr/>
        <a:lstStyle/>
        <a:p>
          <a:endParaRPr lang="en-US" sz="2000">
            <a:latin typeface="Microsoft YaHei" panose="020B0503020204020204" pitchFamily="34" charset="-122"/>
            <a:ea typeface="Microsoft YaHei" panose="020B0503020204020204" pitchFamily="34" charset="-122"/>
          </a:endParaRPr>
        </a:p>
      </dgm:t>
    </dgm:pt>
    <dgm:pt modelId="{3A9E2996-DDD8-4486-B078-F21E6C626979}" type="pres">
      <dgm:prSet presAssocID="{4018867E-D8BB-4773-9876-8FE9AA2C7F93}" presName="CompostProcess" presStyleCnt="0">
        <dgm:presLayoutVars>
          <dgm:dir/>
          <dgm:resizeHandles val="exact"/>
        </dgm:presLayoutVars>
      </dgm:prSet>
      <dgm:spPr/>
    </dgm:pt>
    <dgm:pt modelId="{29CF58F1-62D2-4F5B-9798-02F9008E6C72}" type="pres">
      <dgm:prSet presAssocID="{4018867E-D8BB-4773-9876-8FE9AA2C7F93}" presName="arrow" presStyleLbl="bgShp" presStyleIdx="0" presStyleCnt="1"/>
      <dgm:spPr/>
    </dgm:pt>
    <dgm:pt modelId="{2B493C50-D8F1-4999-A0C2-637FEF2024BF}" type="pres">
      <dgm:prSet presAssocID="{4018867E-D8BB-4773-9876-8FE9AA2C7F93}" presName="linearProcess" presStyleCnt="0"/>
      <dgm:spPr/>
    </dgm:pt>
    <dgm:pt modelId="{F4E01B7D-BB23-467F-9387-9FED9E7DBFED}" type="pres">
      <dgm:prSet presAssocID="{7BCD9D91-6FA7-45E6-B892-23BD46B87068}" presName="textNode" presStyleLbl="node1" presStyleIdx="0" presStyleCnt="3">
        <dgm:presLayoutVars>
          <dgm:bulletEnabled val="1"/>
        </dgm:presLayoutVars>
      </dgm:prSet>
      <dgm:spPr/>
      <dgm:t>
        <a:bodyPr/>
        <a:lstStyle/>
        <a:p>
          <a:endParaRPr lang="en-US"/>
        </a:p>
      </dgm:t>
    </dgm:pt>
    <dgm:pt modelId="{EBD2491E-16D6-4309-B072-6208D78A3DDA}" type="pres">
      <dgm:prSet presAssocID="{B5EBA431-3030-401B-B2F2-D57B8A3FF17F}" presName="sibTrans" presStyleCnt="0"/>
      <dgm:spPr/>
    </dgm:pt>
    <dgm:pt modelId="{6A5860A8-63D7-4DA2-AEA9-0777B47809E2}" type="pres">
      <dgm:prSet presAssocID="{4A9B4FD5-5869-46E7-8F07-CDA292D664F5}" presName="textNode" presStyleLbl="node1" presStyleIdx="1" presStyleCnt="3">
        <dgm:presLayoutVars>
          <dgm:bulletEnabled val="1"/>
        </dgm:presLayoutVars>
      </dgm:prSet>
      <dgm:spPr/>
      <dgm:t>
        <a:bodyPr/>
        <a:lstStyle/>
        <a:p>
          <a:endParaRPr lang="en-US"/>
        </a:p>
      </dgm:t>
    </dgm:pt>
    <dgm:pt modelId="{C6981E82-C28A-4536-8DBF-94E289FB79FE}" type="pres">
      <dgm:prSet presAssocID="{31D88880-1E31-491A-A76C-95AE90A728F4}" presName="sibTrans" presStyleCnt="0"/>
      <dgm:spPr/>
    </dgm:pt>
    <dgm:pt modelId="{CD929683-D2A5-48A5-8FB5-6E9011DCBBA3}" type="pres">
      <dgm:prSet presAssocID="{486746A3-F1A9-4223-B47F-E422FEC0FC66}" presName="textNode" presStyleLbl="node1" presStyleIdx="2" presStyleCnt="3">
        <dgm:presLayoutVars>
          <dgm:bulletEnabled val="1"/>
        </dgm:presLayoutVars>
      </dgm:prSet>
      <dgm:spPr/>
      <dgm:t>
        <a:bodyPr/>
        <a:lstStyle/>
        <a:p>
          <a:endParaRPr lang="en-US"/>
        </a:p>
      </dgm:t>
    </dgm:pt>
  </dgm:ptLst>
  <dgm:cxnLst>
    <dgm:cxn modelId="{98E77C4C-8571-40E0-A8DB-D68ADF58D589}" type="presOf" srcId="{7BCD9D91-6FA7-45E6-B892-23BD46B87068}" destId="{F4E01B7D-BB23-467F-9387-9FED9E7DBFED}" srcOrd="0" destOrd="0" presId="urn:microsoft.com/office/officeart/2005/8/layout/hProcess9"/>
    <dgm:cxn modelId="{EC30EABA-A435-4F8E-84F4-FCA2288EFC4B}" type="presOf" srcId="{4018867E-D8BB-4773-9876-8FE9AA2C7F93}" destId="{3A9E2996-DDD8-4486-B078-F21E6C626979}" srcOrd="0" destOrd="0" presId="urn:microsoft.com/office/officeart/2005/8/layout/hProcess9"/>
    <dgm:cxn modelId="{1E88C543-64C6-4602-A6E5-A94B2DF6D3A8}" srcId="{4018867E-D8BB-4773-9876-8FE9AA2C7F93}" destId="{486746A3-F1A9-4223-B47F-E422FEC0FC66}" srcOrd="2" destOrd="0" parTransId="{5A700993-9AD6-4DCE-B2F0-9F8BEE5B178A}" sibTransId="{9222FC9F-71EA-4E4D-AD82-46A26C194E88}"/>
    <dgm:cxn modelId="{4EFCBEB1-28B1-421D-8B70-1DDBC45E68C2}" srcId="{4018867E-D8BB-4773-9876-8FE9AA2C7F93}" destId="{4A9B4FD5-5869-46E7-8F07-CDA292D664F5}" srcOrd="1" destOrd="0" parTransId="{88AB3DE5-B4BD-4E7C-9E42-09BCC771C883}" sibTransId="{31D88880-1E31-491A-A76C-95AE90A728F4}"/>
    <dgm:cxn modelId="{11453993-0F42-445C-B5EB-322E4E9FF9EC}" type="presOf" srcId="{486746A3-F1A9-4223-B47F-E422FEC0FC66}" destId="{CD929683-D2A5-48A5-8FB5-6E9011DCBBA3}" srcOrd="0" destOrd="0" presId="urn:microsoft.com/office/officeart/2005/8/layout/hProcess9"/>
    <dgm:cxn modelId="{0741EEE4-22B2-4275-A465-F28B4B195011}" type="presOf" srcId="{4A9B4FD5-5869-46E7-8F07-CDA292D664F5}" destId="{6A5860A8-63D7-4DA2-AEA9-0777B47809E2}" srcOrd="0" destOrd="0" presId="urn:microsoft.com/office/officeart/2005/8/layout/hProcess9"/>
    <dgm:cxn modelId="{47B1649D-E319-4A64-8499-BB433EBF001D}" srcId="{4018867E-D8BB-4773-9876-8FE9AA2C7F93}" destId="{7BCD9D91-6FA7-45E6-B892-23BD46B87068}" srcOrd="0" destOrd="0" parTransId="{79372C0A-9347-4706-9B88-EC6EC76DBF24}" sibTransId="{B5EBA431-3030-401B-B2F2-D57B8A3FF17F}"/>
    <dgm:cxn modelId="{B56598DD-0F2B-40FB-8B68-A9857A46F902}" type="presParOf" srcId="{3A9E2996-DDD8-4486-B078-F21E6C626979}" destId="{29CF58F1-62D2-4F5B-9798-02F9008E6C72}" srcOrd="0" destOrd="0" presId="urn:microsoft.com/office/officeart/2005/8/layout/hProcess9"/>
    <dgm:cxn modelId="{182FCE1D-5392-4B6D-A7AF-560A95B4B2DB}" type="presParOf" srcId="{3A9E2996-DDD8-4486-B078-F21E6C626979}" destId="{2B493C50-D8F1-4999-A0C2-637FEF2024BF}" srcOrd="1" destOrd="0" presId="urn:microsoft.com/office/officeart/2005/8/layout/hProcess9"/>
    <dgm:cxn modelId="{D66CB22D-3967-4B3C-9705-5639CE215CD5}" type="presParOf" srcId="{2B493C50-D8F1-4999-A0C2-637FEF2024BF}" destId="{F4E01B7D-BB23-467F-9387-9FED9E7DBFED}" srcOrd="0" destOrd="0" presId="urn:microsoft.com/office/officeart/2005/8/layout/hProcess9"/>
    <dgm:cxn modelId="{9304E163-6174-48AB-A2E3-B92EA84CAB03}" type="presParOf" srcId="{2B493C50-D8F1-4999-A0C2-637FEF2024BF}" destId="{EBD2491E-16D6-4309-B072-6208D78A3DDA}" srcOrd="1" destOrd="0" presId="urn:microsoft.com/office/officeart/2005/8/layout/hProcess9"/>
    <dgm:cxn modelId="{09FA04D6-E066-4C64-90DC-CA62E6678CE7}" type="presParOf" srcId="{2B493C50-D8F1-4999-A0C2-637FEF2024BF}" destId="{6A5860A8-63D7-4DA2-AEA9-0777B47809E2}" srcOrd="2" destOrd="0" presId="urn:microsoft.com/office/officeart/2005/8/layout/hProcess9"/>
    <dgm:cxn modelId="{87E8D9E6-27A3-4139-8CA6-9818118858E7}" type="presParOf" srcId="{2B493C50-D8F1-4999-A0C2-637FEF2024BF}" destId="{C6981E82-C28A-4536-8DBF-94E289FB79FE}" srcOrd="3" destOrd="0" presId="urn:microsoft.com/office/officeart/2005/8/layout/hProcess9"/>
    <dgm:cxn modelId="{ABD003D0-FA86-426B-B2E9-18754EA6D76D}" type="presParOf" srcId="{2B493C50-D8F1-4999-A0C2-637FEF2024BF}" destId="{CD929683-D2A5-48A5-8FB5-6E9011DCBBA3}"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3D5206-E222-49EC-9EEA-50FA6FC9FA92}"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4E85157-F805-4700-ABAF-785AD15EB9EA}">
      <dgm:prSet phldrT="[Text]" custT="1"/>
      <dgm:spPr/>
      <dgm:t>
        <a:bodyPr/>
        <a:lstStyle/>
        <a:p>
          <a:r>
            <a:rPr lang="en-US" sz="1200" dirty="0" err="1" smtClean="0">
              <a:latin typeface="Microsoft YaHei" panose="020B0503020204020204" pitchFamily="34" charset="-122"/>
              <a:ea typeface="Microsoft YaHei" panose="020B0503020204020204" pitchFamily="34" charset="-122"/>
            </a:rPr>
            <a:t>Hyp</a:t>
          </a:r>
          <a:r>
            <a:rPr lang="en-US" sz="1200" dirty="0" smtClean="0">
              <a:latin typeface="Microsoft YaHei" panose="020B0503020204020204" pitchFamily="34" charset="-122"/>
              <a:ea typeface="Microsoft YaHei" panose="020B0503020204020204" pitchFamily="34" charset="-122"/>
            </a:rPr>
            <a:t> Tuning</a:t>
          </a:r>
          <a:endParaRPr lang="en-US" sz="1200" dirty="0">
            <a:latin typeface="Microsoft YaHei" panose="020B0503020204020204" pitchFamily="34" charset="-122"/>
            <a:ea typeface="Microsoft YaHei" panose="020B0503020204020204" pitchFamily="34" charset="-122"/>
          </a:endParaRPr>
        </a:p>
      </dgm:t>
    </dgm:pt>
    <dgm:pt modelId="{6B883384-FA7F-4E30-A8C3-F9D7FD0E604A}" type="parTrans" cxnId="{E9A85DBF-78FD-4BEA-8073-E74202B342D7}">
      <dgm:prSet/>
      <dgm:spPr/>
      <dgm:t>
        <a:bodyPr/>
        <a:lstStyle/>
        <a:p>
          <a:endParaRPr lang="en-US" sz="1200">
            <a:latin typeface="Microsoft YaHei" panose="020B0503020204020204" pitchFamily="34" charset="-122"/>
            <a:ea typeface="Microsoft YaHei" panose="020B0503020204020204" pitchFamily="34" charset="-122"/>
          </a:endParaRPr>
        </a:p>
      </dgm:t>
    </dgm:pt>
    <dgm:pt modelId="{8D5CF436-0B2C-498D-A76E-BDFF9987696D}" type="sibTrans" cxnId="{E9A85DBF-78FD-4BEA-8073-E74202B342D7}">
      <dgm:prSet/>
      <dgm:spPr/>
      <dgm:t>
        <a:bodyPr/>
        <a:lstStyle/>
        <a:p>
          <a:endParaRPr lang="en-US" sz="1200">
            <a:latin typeface="Microsoft YaHei" panose="020B0503020204020204" pitchFamily="34" charset="-122"/>
            <a:ea typeface="Microsoft YaHei" panose="020B0503020204020204" pitchFamily="34" charset="-122"/>
          </a:endParaRPr>
        </a:p>
      </dgm:t>
    </dgm:pt>
    <dgm:pt modelId="{5DE551A4-B8CD-4C88-9753-C0D7A6CA7A9A}">
      <dgm:prSet phldrT="[Text]" custT="1"/>
      <dgm:spPr/>
      <dgm:t>
        <a:bodyPr/>
        <a:lstStyle/>
        <a:p>
          <a:r>
            <a:rPr lang="en-US" sz="1200" dirty="0" err="1" smtClean="0">
              <a:latin typeface="Microsoft YaHei" panose="020B0503020204020204" pitchFamily="34" charset="-122"/>
              <a:ea typeface="Microsoft YaHei" panose="020B0503020204020204" pitchFamily="34" charset="-122"/>
            </a:rPr>
            <a:t>Exp</a:t>
          </a:r>
          <a:r>
            <a:rPr lang="en-US" sz="1200" dirty="0" smtClean="0">
              <a:latin typeface="Microsoft YaHei" panose="020B0503020204020204" pitchFamily="34" charset="-122"/>
              <a:ea typeface="Microsoft YaHei" panose="020B0503020204020204" pitchFamily="34" charset="-122"/>
            </a:rPr>
            <a:t> Custom</a:t>
          </a:r>
          <a:endParaRPr lang="en-US" sz="1200" dirty="0">
            <a:latin typeface="Microsoft YaHei" panose="020B0503020204020204" pitchFamily="34" charset="-122"/>
            <a:ea typeface="Microsoft YaHei" panose="020B0503020204020204" pitchFamily="34" charset="-122"/>
          </a:endParaRPr>
        </a:p>
      </dgm:t>
    </dgm:pt>
    <dgm:pt modelId="{983871E3-1A94-4A09-8131-6AE661539D79}" type="parTrans" cxnId="{F3DFD924-08B3-4EB4-90FA-E2823220A10D}">
      <dgm:prSet/>
      <dgm:spPr/>
      <dgm:t>
        <a:bodyPr/>
        <a:lstStyle/>
        <a:p>
          <a:endParaRPr lang="en-US" sz="1200">
            <a:latin typeface="Microsoft YaHei" panose="020B0503020204020204" pitchFamily="34" charset="-122"/>
            <a:ea typeface="Microsoft YaHei" panose="020B0503020204020204" pitchFamily="34" charset="-122"/>
          </a:endParaRPr>
        </a:p>
      </dgm:t>
    </dgm:pt>
    <dgm:pt modelId="{493BE28C-1BF2-4F9B-8B41-BA7335D8ED8B}" type="sibTrans" cxnId="{F3DFD924-08B3-4EB4-90FA-E2823220A10D}">
      <dgm:prSet/>
      <dgm:spPr/>
      <dgm:t>
        <a:bodyPr/>
        <a:lstStyle/>
        <a:p>
          <a:endParaRPr lang="en-US" sz="1200">
            <a:latin typeface="Microsoft YaHei" panose="020B0503020204020204" pitchFamily="34" charset="-122"/>
            <a:ea typeface="Microsoft YaHei" panose="020B0503020204020204" pitchFamily="34" charset="-122"/>
          </a:endParaRPr>
        </a:p>
      </dgm:t>
    </dgm:pt>
    <dgm:pt modelId="{3C7E5BC2-B9FB-40EC-9B2C-0E811545AE1B}">
      <dgm:prSet phldrT="[Text]" custT="1"/>
      <dgm:spPr/>
      <dgm:t>
        <a:bodyPr/>
        <a:lstStyle/>
        <a:p>
          <a:r>
            <a:rPr lang="en-US" sz="1200" b="1" dirty="0" smtClean="0">
              <a:latin typeface="Microsoft YaHei" panose="020B0503020204020204" pitchFamily="34" charset="-122"/>
              <a:ea typeface="Microsoft YaHei" panose="020B0503020204020204" pitchFamily="34" charset="-122"/>
            </a:rPr>
            <a:t>Objective</a:t>
          </a:r>
          <a:r>
            <a:rPr lang="en-US" sz="1200" dirty="0" smtClean="0">
              <a:latin typeface="Microsoft YaHei" panose="020B0503020204020204" pitchFamily="34" charset="-122"/>
              <a:ea typeface="Microsoft YaHei" panose="020B0503020204020204" pitchFamily="34" charset="-122"/>
            </a:rPr>
            <a:t>: </a:t>
          </a:r>
          <a:r>
            <a:rPr lang="en-US" sz="1200" b="0" i="0" dirty="0" smtClean="0">
              <a:latin typeface="Microsoft YaHei" panose="020B0503020204020204" pitchFamily="34" charset="-122"/>
              <a:ea typeface="Microsoft YaHei" panose="020B0503020204020204" pitchFamily="34" charset="-122"/>
            </a:rPr>
            <a:t>The goal is to improve detection accuracy, especially for small objects, and to optimize the model's efficiency by customized Yolo. </a:t>
          </a:r>
          <a:endParaRPr lang="en-US" sz="1200" b="0" dirty="0">
            <a:latin typeface="Microsoft YaHei" panose="020B0503020204020204" pitchFamily="34" charset="-122"/>
            <a:ea typeface="Microsoft YaHei" panose="020B0503020204020204" pitchFamily="34" charset="-122"/>
          </a:endParaRPr>
        </a:p>
      </dgm:t>
    </dgm:pt>
    <dgm:pt modelId="{39A0D165-A006-4D4A-968E-63587D220A30}" type="parTrans" cxnId="{B0FED163-0061-4510-BC8D-088DD79CD835}">
      <dgm:prSet/>
      <dgm:spPr/>
      <dgm:t>
        <a:bodyPr/>
        <a:lstStyle/>
        <a:p>
          <a:endParaRPr lang="en-US" sz="1200">
            <a:latin typeface="Microsoft YaHei" panose="020B0503020204020204" pitchFamily="34" charset="-122"/>
            <a:ea typeface="Microsoft YaHei" panose="020B0503020204020204" pitchFamily="34" charset="-122"/>
          </a:endParaRPr>
        </a:p>
      </dgm:t>
    </dgm:pt>
    <dgm:pt modelId="{33506E88-EE37-44C4-AA56-B529CE69A9E8}" type="sibTrans" cxnId="{B0FED163-0061-4510-BC8D-088DD79CD835}">
      <dgm:prSet/>
      <dgm:spPr/>
      <dgm:t>
        <a:bodyPr/>
        <a:lstStyle/>
        <a:p>
          <a:endParaRPr lang="en-US" sz="1200">
            <a:latin typeface="Microsoft YaHei" panose="020B0503020204020204" pitchFamily="34" charset="-122"/>
            <a:ea typeface="Microsoft YaHei" panose="020B0503020204020204" pitchFamily="34" charset="-122"/>
          </a:endParaRPr>
        </a:p>
      </dgm:t>
    </dgm:pt>
    <dgm:pt modelId="{20192798-60B3-488E-AD90-18AF6FFBCC8C}">
      <dgm:prSet phldrT="[Text]" custT="1"/>
      <dgm:spPr/>
      <dgm:t>
        <a:bodyPr/>
        <a:lstStyle/>
        <a:p>
          <a:r>
            <a:rPr lang="en-US" sz="1200" dirty="0" err="1" smtClean="0">
              <a:latin typeface="Microsoft YaHei" panose="020B0503020204020204" pitchFamily="34" charset="-122"/>
              <a:ea typeface="Microsoft YaHei" panose="020B0503020204020204" pitchFamily="34" charset="-122"/>
            </a:rPr>
            <a:t>Exp</a:t>
          </a:r>
          <a:r>
            <a:rPr lang="en-US" sz="1200" dirty="0" smtClean="0">
              <a:latin typeface="Microsoft YaHei" panose="020B0503020204020204" pitchFamily="34" charset="-122"/>
              <a:ea typeface="Microsoft YaHei" panose="020B0503020204020204" pitchFamily="34" charset="-122"/>
            </a:rPr>
            <a:t> Default</a:t>
          </a:r>
          <a:endParaRPr lang="en-US" sz="1200" dirty="0">
            <a:latin typeface="Microsoft YaHei" panose="020B0503020204020204" pitchFamily="34" charset="-122"/>
            <a:ea typeface="Microsoft YaHei" panose="020B0503020204020204" pitchFamily="34" charset="-122"/>
          </a:endParaRPr>
        </a:p>
      </dgm:t>
    </dgm:pt>
    <dgm:pt modelId="{CFD443AA-36F6-4208-AAFD-74806B3BE0EC}" type="parTrans" cxnId="{3B8D48B4-F964-4996-B6DC-C5FFA059DE48}">
      <dgm:prSet/>
      <dgm:spPr/>
      <dgm:t>
        <a:bodyPr/>
        <a:lstStyle/>
        <a:p>
          <a:endParaRPr lang="en-US" sz="1200">
            <a:latin typeface="Microsoft YaHei" panose="020B0503020204020204" pitchFamily="34" charset="-122"/>
            <a:ea typeface="Microsoft YaHei" panose="020B0503020204020204" pitchFamily="34" charset="-122"/>
          </a:endParaRPr>
        </a:p>
      </dgm:t>
    </dgm:pt>
    <dgm:pt modelId="{865A4DEE-B013-465D-82C5-A2E31964FAD1}" type="sibTrans" cxnId="{3B8D48B4-F964-4996-B6DC-C5FFA059DE48}">
      <dgm:prSet/>
      <dgm:spPr/>
      <dgm:t>
        <a:bodyPr/>
        <a:lstStyle/>
        <a:p>
          <a:endParaRPr lang="en-US" sz="1200">
            <a:latin typeface="Microsoft YaHei" panose="020B0503020204020204" pitchFamily="34" charset="-122"/>
            <a:ea typeface="Microsoft YaHei" panose="020B0503020204020204" pitchFamily="34" charset="-122"/>
          </a:endParaRPr>
        </a:p>
      </dgm:t>
    </dgm:pt>
    <dgm:pt modelId="{8244945F-E08A-42B7-8250-C03C039F2314}">
      <dgm:prSet phldrT="[Text]" custT="1"/>
      <dgm:spPr/>
      <dgm:t>
        <a:bodyPr/>
        <a:lstStyle/>
        <a:p>
          <a:r>
            <a:rPr lang="en-US" sz="1200" b="1" dirty="0" smtClean="0">
              <a:latin typeface="Microsoft YaHei" panose="020B0503020204020204" pitchFamily="34" charset="-122"/>
              <a:ea typeface="Microsoft YaHei" panose="020B0503020204020204" pitchFamily="34" charset="-122"/>
            </a:rPr>
            <a:t>Techniques</a:t>
          </a:r>
          <a:r>
            <a:rPr lang="en-US" sz="1200" b="0" dirty="0" smtClean="0">
              <a:latin typeface="Microsoft YaHei" panose="020B0503020204020204" pitchFamily="34" charset="-122"/>
              <a:ea typeface="Microsoft YaHei" panose="020B0503020204020204" pitchFamily="34" charset="-122"/>
            </a:rPr>
            <a:t>: Train 405 </a:t>
          </a:r>
          <a:r>
            <a:rPr lang="en-US" sz="1200" b="0" dirty="0" err="1" smtClean="0">
              <a:latin typeface="Microsoft YaHei" panose="020B0503020204020204" pitchFamily="34" charset="-122"/>
              <a:ea typeface="Microsoft YaHei" panose="020B0503020204020204" pitchFamily="34" charset="-122"/>
            </a:rPr>
            <a:t>imgs</a:t>
          </a:r>
          <a:r>
            <a:rPr lang="en-US" sz="1200" b="0" dirty="0" smtClean="0">
              <a:latin typeface="Microsoft YaHei" panose="020B0503020204020204" pitchFamily="34" charset="-122"/>
              <a:ea typeface="Microsoft YaHei" panose="020B0503020204020204" pitchFamily="34" charset="-122"/>
            </a:rPr>
            <a:t> (85%) and Valid 71 </a:t>
          </a:r>
          <a:r>
            <a:rPr lang="en-US" sz="1200" b="0" dirty="0" err="1" smtClean="0">
              <a:latin typeface="Microsoft YaHei" panose="020B0503020204020204" pitchFamily="34" charset="-122"/>
              <a:ea typeface="Microsoft YaHei" panose="020B0503020204020204" pitchFamily="34" charset="-122"/>
            </a:rPr>
            <a:t>imgs</a:t>
          </a:r>
          <a:r>
            <a:rPr lang="en-US" sz="1200" b="0" dirty="0" smtClean="0">
              <a:latin typeface="Microsoft YaHei" panose="020B0503020204020204" pitchFamily="34" charset="-122"/>
              <a:ea typeface="Microsoft YaHei" panose="020B0503020204020204" pitchFamily="34" charset="-122"/>
            </a:rPr>
            <a:t> (15%); Freezing Layer 0,1</a:t>
          </a:r>
          <a:r>
            <a:rPr lang="en-US" sz="1200" b="0" i="0" dirty="0" smtClean="0">
              <a:latin typeface="Microsoft YaHei" panose="020B0503020204020204" pitchFamily="34" charset="-122"/>
              <a:ea typeface="Microsoft YaHei" panose="020B0503020204020204" pitchFamily="34" charset="-122"/>
            </a:rPr>
            <a:t>, Custom </a:t>
          </a:r>
          <a:r>
            <a:rPr lang="en-US" sz="1200" b="0" i="0" dirty="0" err="1" smtClean="0">
              <a:latin typeface="Microsoft YaHei" panose="020B0503020204020204" pitchFamily="34" charset="-122"/>
              <a:ea typeface="Microsoft YaHei" panose="020B0503020204020204" pitchFamily="34" charset="-122"/>
            </a:rPr>
            <a:t>hyp</a:t>
          </a:r>
          <a:r>
            <a:rPr lang="en-US" sz="1200" b="0" i="0" dirty="0" smtClean="0">
              <a:latin typeface="Microsoft YaHei" panose="020B0503020204020204" pitchFamily="34" charset="-122"/>
              <a:ea typeface="Microsoft YaHei" panose="020B0503020204020204" pitchFamily="34" charset="-122"/>
            </a:rPr>
            <a:t>, Adam Optimizer, </a:t>
          </a:r>
          <a:r>
            <a:rPr lang="en-US" sz="1200" b="0" i="0" dirty="0" err="1" smtClean="0">
              <a:latin typeface="Microsoft YaHei" panose="020B0503020204020204" pitchFamily="34" charset="-122"/>
              <a:ea typeface="Microsoft YaHei" panose="020B0503020204020204" pitchFamily="34" charset="-122"/>
            </a:rPr>
            <a:t>AutoAnchor</a:t>
          </a:r>
          <a:r>
            <a:rPr lang="en-US" sz="1200" b="0" i="0" dirty="0" smtClean="0">
              <a:latin typeface="Microsoft YaHei" panose="020B0503020204020204" pitchFamily="34" charset="-122"/>
              <a:ea typeface="Microsoft YaHei" panose="020B0503020204020204" pitchFamily="34" charset="-122"/>
            </a:rPr>
            <a:t>, </a:t>
          </a:r>
          <a:r>
            <a:rPr lang="en-US" sz="1200" b="0" i="0" dirty="0" smtClean="0">
              <a:latin typeface="Microsoft YaHei" panose="020B0503020204020204" pitchFamily="34" charset="-122"/>
              <a:ea typeface="Microsoft YaHei" panose="020B0503020204020204" pitchFamily="34" charset="-122"/>
            </a:rPr>
            <a:t>Data Augmentation, yolov5s.pt</a:t>
          </a:r>
          <a:r>
            <a:rPr lang="en-US" sz="1200" b="0" i="0" dirty="0" smtClean="0">
              <a:latin typeface="Microsoft YaHei" panose="020B0503020204020204" pitchFamily="34" charset="-122"/>
              <a:ea typeface="Microsoft YaHei" panose="020B0503020204020204" pitchFamily="34" charset="-122"/>
            </a:rPr>
            <a:t>, yolov8n.pt, yolov8s.pt etc.</a:t>
          </a:r>
          <a:endParaRPr lang="en-US" sz="1200" b="0" dirty="0">
            <a:latin typeface="Microsoft YaHei" panose="020B0503020204020204" pitchFamily="34" charset="-122"/>
            <a:ea typeface="Microsoft YaHei" panose="020B0503020204020204" pitchFamily="34" charset="-122"/>
          </a:endParaRPr>
        </a:p>
      </dgm:t>
    </dgm:pt>
    <dgm:pt modelId="{DC6F2020-8AFC-44FA-B9C8-3454D123FEAA}" type="parTrans" cxnId="{97C336B7-0696-443E-9AEB-DF1F5EE47567}">
      <dgm:prSet/>
      <dgm:spPr/>
      <dgm:t>
        <a:bodyPr/>
        <a:lstStyle/>
        <a:p>
          <a:endParaRPr lang="en-US" sz="1200">
            <a:latin typeface="Microsoft YaHei" panose="020B0503020204020204" pitchFamily="34" charset="-122"/>
            <a:ea typeface="Microsoft YaHei" panose="020B0503020204020204" pitchFamily="34" charset="-122"/>
          </a:endParaRPr>
        </a:p>
      </dgm:t>
    </dgm:pt>
    <dgm:pt modelId="{25DCE2B0-3949-45BC-BF44-D25623F8DAA5}" type="sibTrans" cxnId="{97C336B7-0696-443E-9AEB-DF1F5EE47567}">
      <dgm:prSet/>
      <dgm:spPr/>
      <dgm:t>
        <a:bodyPr/>
        <a:lstStyle/>
        <a:p>
          <a:endParaRPr lang="en-US" sz="1200">
            <a:latin typeface="Microsoft YaHei" panose="020B0503020204020204" pitchFamily="34" charset="-122"/>
            <a:ea typeface="Microsoft YaHei" panose="020B0503020204020204" pitchFamily="34" charset="-122"/>
          </a:endParaRPr>
        </a:p>
      </dgm:t>
    </dgm:pt>
    <dgm:pt modelId="{EC7D27C3-803D-418F-AFFA-70BE939722CC}">
      <dgm:prSet phldrT="[Text]" custT="1"/>
      <dgm:spPr/>
      <dgm:t>
        <a:bodyPr/>
        <a:lstStyle/>
        <a:p>
          <a:r>
            <a:rPr lang="en-US" sz="1200" b="1" dirty="0" smtClean="0">
              <a:latin typeface="Microsoft YaHei" panose="020B0503020204020204" pitchFamily="34" charset="-122"/>
              <a:ea typeface="Microsoft YaHei" panose="020B0503020204020204" pitchFamily="34" charset="-122"/>
            </a:rPr>
            <a:t>Techniques</a:t>
          </a:r>
          <a:r>
            <a:rPr lang="en-US" sz="1200" b="0" dirty="0" smtClean="0">
              <a:latin typeface="Microsoft YaHei" panose="020B0503020204020204" pitchFamily="34" charset="-122"/>
              <a:ea typeface="Microsoft YaHei" panose="020B0503020204020204" pitchFamily="34" charset="-122"/>
            </a:rPr>
            <a:t>: Train 405 </a:t>
          </a:r>
          <a:r>
            <a:rPr lang="en-US" sz="1200" b="0" dirty="0" err="1" smtClean="0">
              <a:latin typeface="Microsoft YaHei" panose="020B0503020204020204" pitchFamily="34" charset="-122"/>
              <a:ea typeface="Microsoft YaHei" panose="020B0503020204020204" pitchFamily="34" charset="-122"/>
            </a:rPr>
            <a:t>imgs</a:t>
          </a:r>
          <a:r>
            <a:rPr lang="en-US" sz="1200" b="0" dirty="0" smtClean="0">
              <a:latin typeface="Microsoft YaHei" panose="020B0503020204020204" pitchFamily="34" charset="-122"/>
              <a:ea typeface="Microsoft YaHei" panose="020B0503020204020204" pitchFamily="34" charset="-122"/>
            </a:rPr>
            <a:t> (85%) and Valid 71 </a:t>
          </a:r>
          <a:r>
            <a:rPr lang="en-US" sz="1200" b="0" dirty="0" err="1" smtClean="0">
              <a:latin typeface="Microsoft YaHei" panose="020B0503020204020204" pitchFamily="34" charset="-122"/>
              <a:ea typeface="Microsoft YaHei" panose="020B0503020204020204" pitchFamily="34" charset="-122"/>
            </a:rPr>
            <a:t>imgs</a:t>
          </a:r>
          <a:r>
            <a:rPr lang="en-US" sz="1200" b="0" dirty="0" smtClean="0">
              <a:latin typeface="Microsoft YaHei" panose="020B0503020204020204" pitchFamily="34" charset="-122"/>
              <a:ea typeface="Microsoft YaHei" panose="020B0503020204020204" pitchFamily="34" charset="-122"/>
            </a:rPr>
            <a:t> (15%); </a:t>
          </a:r>
          <a:r>
            <a:rPr lang="en-US" sz="1200" b="0" dirty="0" err="1" smtClean="0">
              <a:latin typeface="Microsoft YaHei" panose="020B0503020204020204" pitchFamily="34" charset="-122"/>
              <a:ea typeface="Microsoft YaHei" panose="020B0503020204020204" pitchFamily="34" charset="-122"/>
            </a:rPr>
            <a:t>A</a:t>
          </a:r>
          <a:r>
            <a:rPr lang="en-US" sz="1200" b="0" i="0" dirty="0" err="1" smtClean="0">
              <a:latin typeface="Microsoft YaHei" panose="020B0503020204020204" pitchFamily="34" charset="-122"/>
              <a:ea typeface="Microsoft YaHei" panose="020B0503020204020204" pitchFamily="34" charset="-122"/>
            </a:rPr>
            <a:t>lbumentations</a:t>
          </a:r>
          <a:r>
            <a:rPr lang="en-US" sz="1200" b="0" i="0" dirty="0" smtClean="0">
              <a:latin typeface="Microsoft YaHei" panose="020B0503020204020204" pitchFamily="34" charset="-122"/>
              <a:ea typeface="Microsoft YaHei" panose="020B0503020204020204" pitchFamily="34" charset="-122"/>
            </a:rPr>
            <a:t>, </a:t>
          </a:r>
          <a:r>
            <a:rPr lang="en-US" sz="1200" b="0" i="0" dirty="0" err="1" smtClean="0">
              <a:latin typeface="Microsoft YaHei" panose="020B0503020204020204" pitchFamily="34" charset="-122"/>
              <a:ea typeface="Microsoft YaHei" panose="020B0503020204020204" pitchFamily="34" charset="-122"/>
            </a:rPr>
            <a:t>AutoAnchor</a:t>
          </a:r>
          <a:r>
            <a:rPr lang="en-US" sz="1200" b="0" i="0" dirty="0" smtClean="0">
              <a:latin typeface="Microsoft YaHei" panose="020B0503020204020204" pitchFamily="34" charset="-122"/>
              <a:ea typeface="Microsoft YaHei" panose="020B0503020204020204" pitchFamily="34" charset="-122"/>
            </a:rPr>
            <a:t>, yolov5s.pt, yolov8n.pt, yolov8s.pt etc. with default setup.</a:t>
          </a:r>
          <a:endParaRPr lang="en-US" sz="1200" b="0" dirty="0">
            <a:latin typeface="Microsoft YaHei" panose="020B0503020204020204" pitchFamily="34" charset="-122"/>
            <a:ea typeface="Microsoft YaHei" panose="020B0503020204020204" pitchFamily="34" charset="-122"/>
          </a:endParaRPr>
        </a:p>
      </dgm:t>
    </dgm:pt>
    <dgm:pt modelId="{9179A4D2-78BE-41AF-AEE8-22B29D63FAFF}" type="sibTrans" cxnId="{D1904741-C2E5-4CDF-8F25-B7F902B3B698}">
      <dgm:prSet/>
      <dgm:spPr/>
      <dgm:t>
        <a:bodyPr/>
        <a:lstStyle/>
        <a:p>
          <a:endParaRPr lang="en-US" sz="1200">
            <a:latin typeface="Microsoft YaHei" panose="020B0503020204020204" pitchFamily="34" charset="-122"/>
            <a:ea typeface="Microsoft YaHei" panose="020B0503020204020204" pitchFamily="34" charset="-122"/>
          </a:endParaRPr>
        </a:p>
      </dgm:t>
    </dgm:pt>
    <dgm:pt modelId="{16DFC0AB-9F15-453B-972A-F67815C609A3}" type="parTrans" cxnId="{D1904741-C2E5-4CDF-8F25-B7F902B3B698}">
      <dgm:prSet/>
      <dgm:spPr/>
      <dgm:t>
        <a:bodyPr/>
        <a:lstStyle/>
        <a:p>
          <a:endParaRPr lang="en-US" sz="1200">
            <a:latin typeface="Microsoft YaHei" panose="020B0503020204020204" pitchFamily="34" charset="-122"/>
            <a:ea typeface="Microsoft YaHei" panose="020B0503020204020204" pitchFamily="34" charset="-122"/>
          </a:endParaRPr>
        </a:p>
      </dgm:t>
    </dgm:pt>
    <dgm:pt modelId="{36C6BEE9-267C-4E08-82D0-D8B47C4E134E}">
      <dgm:prSet phldrT="[Text]" custT="1"/>
      <dgm:spPr/>
      <dgm:t>
        <a:bodyPr/>
        <a:lstStyle/>
        <a:p>
          <a:r>
            <a:rPr lang="en-US" sz="1200" b="1" i="0" dirty="0" smtClean="0">
              <a:latin typeface="Microsoft YaHei" panose="020B0503020204020204" pitchFamily="34" charset="-122"/>
              <a:ea typeface="Microsoft YaHei" panose="020B0503020204020204" pitchFamily="34" charset="-122"/>
            </a:rPr>
            <a:t>Objective</a:t>
          </a:r>
          <a:r>
            <a:rPr lang="en-US" sz="1200" b="0" i="0" dirty="0" smtClean="0">
              <a:latin typeface="Microsoft YaHei" panose="020B0503020204020204" pitchFamily="34" charset="-122"/>
              <a:ea typeface="Microsoft YaHei" panose="020B0503020204020204" pitchFamily="34" charset="-122"/>
            </a:rPr>
            <a:t>: To establish a baseline performance using default YOLOv5 &amp; YOLOv8 settings.</a:t>
          </a:r>
          <a:endParaRPr lang="en-US" sz="1200" b="0" dirty="0">
            <a:latin typeface="Microsoft YaHei" panose="020B0503020204020204" pitchFamily="34" charset="-122"/>
            <a:ea typeface="Microsoft YaHei" panose="020B0503020204020204" pitchFamily="34" charset="-122"/>
          </a:endParaRPr>
        </a:p>
      </dgm:t>
    </dgm:pt>
    <dgm:pt modelId="{E3EABEC2-CED4-4173-B5C5-B70E37AB494E}" type="sibTrans" cxnId="{02F8E569-95D9-4C7C-A207-2731D018608F}">
      <dgm:prSet/>
      <dgm:spPr/>
      <dgm:t>
        <a:bodyPr/>
        <a:lstStyle/>
        <a:p>
          <a:endParaRPr lang="en-US" sz="1200">
            <a:latin typeface="Microsoft YaHei" panose="020B0503020204020204" pitchFamily="34" charset="-122"/>
            <a:ea typeface="Microsoft YaHei" panose="020B0503020204020204" pitchFamily="34" charset="-122"/>
          </a:endParaRPr>
        </a:p>
      </dgm:t>
    </dgm:pt>
    <dgm:pt modelId="{BB30E279-D384-4A3C-B1D8-77F6EAAB7092}" type="parTrans" cxnId="{02F8E569-95D9-4C7C-A207-2731D018608F}">
      <dgm:prSet/>
      <dgm:spPr/>
      <dgm:t>
        <a:bodyPr/>
        <a:lstStyle/>
        <a:p>
          <a:endParaRPr lang="en-US" sz="1200">
            <a:latin typeface="Microsoft YaHei" panose="020B0503020204020204" pitchFamily="34" charset="-122"/>
            <a:ea typeface="Microsoft YaHei" panose="020B0503020204020204" pitchFamily="34" charset="-122"/>
          </a:endParaRPr>
        </a:p>
      </dgm:t>
    </dgm:pt>
    <dgm:pt modelId="{E5F69405-EF18-4BD7-AFA7-F099FEB47643}">
      <dgm:prSet phldrT="[Text]" custT="1"/>
      <dgm:spPr/>
      <dgm:t>
        <a:bodyPr/>
        <a:lstStyle/>
        <a:p>
          <a:r>
            <a:rPr lang="en-US" sz="1200" b="1" dirty="0" smtClean="0">
              <a:latin typeface="Microsoft YaHei" panose="020B0503020204020204" pitchFamily="34" charset="-122"/>
              <a:ea typeface="Microsoft YaHei" panose="020B0503020204020204" pitchFamily="34" charset="-122"/>
            </a:rPr>
            <a:t>Techniques</a:t>
          </a:r>
          <a:r>
            <a:rPr lang="en-US" sz="1200" b="0" dirty="0" smtClean="0">
              <a:latin typeface="Microsoft YaHei" panose="020B0503020204020204" pitchFamily="34" charset="-122"/>
              <a:ea typeface="Microsoft YaHei" panose="020B0503020204020204" pitchFamily="34" charset="-122"/>
            </a:rPr>
            <a:t>: Train 405 </a:t>
          </a:r>
          <a:r>
            <a:rPr lang="en-US" sz="1200" b="0" dirty="0" err="1" smtClean="0">
              <a:latin typeface="Microsoft YaHei" panose="020B0503020204020204" pitchFamily="34" charset="-122"/>
              <a:ea typeface="Microsoft YaHei" panose="020B0503020204020204" pitchFamily="34" charset="-122"/>
            </a:rPr>
            <a:t>imgs</a:t>
          </a:r>
          <a:r>
            <a:rPr lang="en-US" sz="1200" b="0" dirty="0" smtClean="0">
              <a:latin typeface="Microsoft YaHei" panose="020B0503020204020204" pitchFamily="34" charset="-122"/>
              <a:ea typeface="Microsoft YaHei" panose="020B0503020204020204" pitchFamily="34" charset="-122"/>
            </a:rPr>
            <a:t> (85%) and Valid 71 </a:t>
          </a:r>
          <a:r>
            <a:rPr lang="en-US" sz="1200" b="0" dirty="0" err="1" smtClean="0">
              <a:latin typeface="Microsoft YaHei" panose="020B0503020204020204" pitchFamily="34" charset="-122"/>
              <a:ea typeface="Microsoft YaHei" panose="020B0503020204020204" pitchFamily="34" charset="-122"/>
            </a:rPr>
            <a:t>imgs</a:t>
          </a:r>
          <a:r>
            <a:rPr lang="en-US" sz="1200" b="0" dirty="0" smtClean="0">
              <a:latin typeface="Microsoft YaHei" panose="020B0503020204020204" pitchFamily="34" charset="-122"/>
              <a:ea typeface="Microsoft YaHei" panose="020B0503020204020204" pitchFamily="34" charset="-122"/>
            </a:rPr>
            <a:t> (15%); We have used Automate Hyper parameter to get the ideas of </a:t>
          </a:r>
          <a:r>
            <a:rPr lang="en-US" sz="1200" b="0" dirty="0" smtClean="0">
              <a:latin typeface="Microsoft YaHei" panose="020B0503020204020204" pitchFamily="34" charset="-122"/>
              <a:ea typeface="Microsoft YaHei" panose="020B0503020204020204" pitchFamily="34" charset="-122"/>
            </a:rPr>
            <a:t>hyper parameters</a:t>
          </a:r>
          <a:r>
            <a:rPr lang="en-US" sz="1200" b="0" i="0" dirty="0" smtClean="0">
              <a:latin typeface="Microsoft YaHei" panose="020B0503020204020204" pitchFamily="34" charset="-122"/>
              <a:ea typeface="Microsoft YaHei" panose="020B0503020204020204" pitchFamily="34" charset="-122"/>
            </a:rPr>
            <a:t>. </a:t>
          </a:r>
          <a:r>
            <a:rPr lang="en-US" sz="1200" b="0" i="0" dirty="0" smtClean="0">
              <a:latin typeface="Microsoft YaHei" panose="020B0503020204020204" pitchFamily="34" charset="-122"/>
              <a:ea typeface="Microsoft YaHei" panose="020B0503020204020204" pitchFamily="34" charset="-122"/>
            </a:rPr>
            <a:t>We </a:t>
          </a:r>
          <a:r>
            <a:rPr lang="en-US" sz="1200" b="0" i="0" dirty="0" smtClean="0">
              <a:latin typeface="Microsoft YaHei" panose="020B0503020204020204" pitchFamily="34" charset="-122"/>
              <a:ea typeface="Microsoft YaHei" panose="020B0503020204020204" pitchFamily="34" charset="-122"/>
            </a:rPr>
            <a:t>have run </a:t>
          </a:r>
          <a:r>
            <a:rPr lang="en-US" sz="1200" b="0" i="0" dirty="0" smtClean="0">
              <a:latin typeface="Microsoft YaHei" panose="020B0503020204020204" pitchFamily="34" charset="-122"/>
              <a:ea typeface="Microsoft YaHei" panose="020B0503020204020204" pitchFamily="34" charset="-122"/>
            </a:rPr>
            <a:t>10 epochs with 100 </a:t>
          </a:r>
          <a:r>
            <a:rPr lang="en-US" sz="1200" b="0" i="0" dirty="0" smtClean="0">
              <a:latin typeface="Microsoft YaHei" panose="020B0503020204020204" pitchFamily="34" charset="-122"/>
              <a:ea typeface="Microsoft YaHei" panose="020B0503020204020204" pitchFamily="34" charset="-122"/>
            </a:rPr>
            <a:t>iterations because of time Consuming process.</a:t>
          </a:r>
          <a:endParaRPr lang="en-US" sz="1200" dirty="0">
            <a:latin typeface="Microsoft YaHei" panose="020B0503020204020204" pitchFamily="34" charset="-122"/>
            <a:ea typeface="Microsoft YaHei" panose="020B0503020204020204" pitchFamily="34" charset="-122"/>
          </a:endParaRPr>
        </a:p>
      </dgm:t>
    </dgm:pt>
    <dgm:pt modelId="{8059BD41-C7E4-4B37-B5DF-9C874110A6D5}" type="sibTrans" cxnId="{092846F9-DC04-49AE-BB76-BDEC215789A9}">
      <dgm:prSet/>
      <dgm:spPr/>
      <dgm:t>
        <a:bodyPr/>
        <a:lstStyle/>
        <a:p>
          <a:endParaRPr lang="en-US" sz="1200">
            <a:latin typeface="Microsoft YaHei" panose="020B0503020204020204" pitchFamily="34" charset="-122"/>
            <a:ea typeface="Microsoft YaHei" panose="020B0503020204020204" pitchFamily="34" charset="-122"/>
          </a:endParaRPr>
        </a:p>
      </dgm:t>
    </dgm:pt>
    <dgm:pt modelId="{CD9BE096-6CF7-40CB-9B9B-DE76B3E90D0D}" type="parTrans" cxnId="{092846F9-DC04-49AE-BB76-BDEC215789A9}">
      <dgm:prSet/>
      <dgm:spPr/>
      <dgm:t>
        <a:bodyPr/>
        <a:lstStyle/>
        <a:p>
          <a:endParaRPr lang="en-US" sz="1200">
            <a:latin typeface="Microsoft YaHei" panose="020B0503020204020204" pitchFamily="34" charset="-122"/>
            <a:ea typeface="Microsoft YaHei" panose="020B0503020204020204" pitchFamily="34" charset="-122"/>
          </a:endParaRPr>
        </a:p>
      </dgm:t>
    </dgm:pt>
    <dgm:pt modelId="{B4F27CDF-1535-41D5-AB28-64E602C4AD17}">
      <dgm:prSet phldrT="[Text]" custT="1"/>
      <dgm:spPr/>
      <dgm:t>
        <a:bodyPr/>
        <a:lstStyle/>
        <a:p>
          <a:r>
            <a:rPr lang="en-US" sz="1200" b="1" dirty="0" smtClean="0">
              <a:latin typeface="Microsoft YaHei" panose="020B0503020204020204" pitchFamily="34" charset="-122"/>
              <a:ea typeface="Microsoft YaHei" panose="020B0503020204020204" pitchFamily="34" charset="-122"/>
            </a:rPr>
            <a:t>Objective: </a:t>
          </a:r>
          <a:r>
            <a:rPr lang="en-US" sz="1200" b="0" i="0" dirty="0" smtClean="0">
              <a:latin typeface="Microsoft YaHei" panose="020B0503020204020204" pitchFamily="34" charset="-122"/>
              <a:ea typeface="Microsoft YaHei" panose="020B0503020204020204" pitchFamily="34" charset="-122"/>
            </a:rPr>
            <a:t>The goal is to leverage these techniques to realize the hyper parameters setup.</a:t>
          </a:r>
          <a:endParaRPr lang="en-US" sz="1200" b="1" dirty="0">
            <a:latin typeface="Microsoft YaHei" panose="020B0503020204020204" pitchFamily="34" charset="-122"/>
            <a:ea typeface="Microsoft YaHei" panose="020B0503020204020204" pitchFamily="34" charset="-122"/>
          </a:endParaRPr>
        </a:p>
      </dgm:t>
    </dgm:pt>
    <dgm:pt modelId="{CA17DD88-3805-4F2A-A656-3A09BB60E84A}" type="sibTrans" cxnId="{42FFDA41-E444-42D3-970E-D9C6CC407677}">
      <dgm:prSet/>
      <dgm:spPr/>
      <dgm:t>
        <a:bodyPr/>
        <a:lstStyle/>
        <a:p>
          <a:endParaRPr lang="en-US" sz="1200">
            <a:latin typeface="Microsoft YaHei" panose="020B0503020204020204" pitchFamily="34" charset="-122"/>
            <a:ea typeface="Microsoft YaHei" panose="020B0503020204020204" pitchFamily="34" charset="-122"/>
          </a:endParaRPr>
        </a:p>
      </dgm:t>
    </dgm:pt>
    <dgm:pt modelId="{2E819475-FEA1-4AD5-B7DB-44AC13B29F14}" type="parTrans" cxnId="{42FFDA41-E444-42D3-970E-D9C6CC407677}">
      <dgm:prSet/>
      <dgm:spPr/>
      <dgm:t>
        <a:bodyPr/>
        <a:lstStyle/>
        <a:p>
          <a:endParaRPr lang="en-US" sz="1200">
            <a:latin typeface="Microsoft YaHei" panose="020B0503020204020204" pitchFamily="34" charset="-122"/>
            <a:ea typeface="Microsoft YaHei" panose="020B0503020204020204" pitchFamily="34" charset="-122"/>
          </a:endParaRPr>
        </a:p>
      </dgm:t>
    </dgm:pt>
    <dgm:pt modelId="{09B11665-CC67-4CB1-ACC4-F5A01100C0A8}" type="pres">
      <dgm:prSet presAssocID="{2C3D5206-E222-49EC-9EEA-50FA6FC9FA92}" presName="linearFlow" presStyleCnt="0">
        <dgm:presLayoutVars>
          <dgm:dir/>
          <dgm:animLvl val="lvl"/>
          <dgm:resizeHandles val="exact"/>
        </dgm:presLayoutVars>
      </dgm:prSet>
      <dgm:spPr/>
      <dgm:t>
        <a:bodyPr/>
        <a:lstStyle/>
        <a:p>
          <a:endParaRPr lang="en-US"/>
        </a:p>
      </dgm:t>
    </dgm:pt>
    <dgm:pt modelId="{19B20894-B577-4A92-BB72-FCCE3B144E35}" type="pres">
      <dgm:prSet presAssocID="{E4E85157-F805-4700-ABAF-785AD15EB9EA}" presName="composite" presStyleCnt="0"/>
      <dgm:spPr/>
    </dgm:pt>
    <dgm:pt modelId="{D476F714-7D32-461C-B3D9-34A6D7057497}" type="pres">
      <dgm:prSet presAssocID="{E4E85157-F805-4700-ABAF-785AD15EB9EA}" presName="parentText" presStyleLbl="alignNode1" presStyleIdx="0" presStyleCnt="3" custLinFactNeighborY="-3913">
        <dgm:presLayoutVars>
          <dgm:chMax val="1"/>
          <dgm:bulletEnabled val="1"/>
        </dgm:presLayoutVars>
      </dgm:prSet>
      <dgm:spPr/>
      <dgm:t>
        <a:bodyPr/>
        <a:lstStyle/>
        <a:p>
          <a:endParaRPr lang="en-US"/>
        </a:p>
      </dgm:t>
    </dgm:pt>
    <dgm:pt modelId="{317B2472-26C3-400B-9794-FC7FE7B81BDE}" type="pres">
      <dgm:prSet presAssocID="{E4E85157-F805-4700-ABAF-785AD15EB9EA}" presName="descendantText" presStyleLbl="alignAcc1" presStyleIdx="0" presStyleCnt="3" custScaleY="119834" custLinFactY="119277" custLinFactNeighborX="-219" custLinFactNeighborY="200000">
        <dgm:presLayoutVars>
          <dgm:bulletEnabled val="1"/>
        </dgm:presLayoutVars>
      </dgm:prSet>
      <dgm:spPr/>
      <dgm:t>
        <a:bodyPr/>
        <a:lstStyle/>
        <a:p>
          <a:endParaRPr lang="en-US"/>
        </a:p>
      </dgm:t>
    </dgm:pt>
    <dgm:pt modelId="{089B4476-CEFD-4355-91CF-C7F88552C8E1}" type="pres">
      <dgm:prSet presAssocID="{8D5CF436-0B2C-498D-A76E-BDFF9987696D}" presName="sp" presStyleCnt="0"/>
      <dgm:spPr/>
    </dgm:pt>
    <dgm:pt modelId="{C7BEB3EF-D6A4-455B-A321-CA8F4222226A}" type="pres">
      <dgm:prSet presAssocID="{5DE551A4-B8CD-4C88-9753-C0D7A6CA7A9A}" presName="composite" presStyleCnt="0"/>
      <dgm:spPr/>
    </dgm:pt>
    <dgm:pt modelId="{521789C3-423E-4F13-9D26-732F3EBD0D83}" type="pres">
      <dgm:prSet presAssocID="{5DE551A4-B8CD-4C88-9753-C0D7A6CA7A9A}" presName="parentText" presStyleLbl="alignNode1" presStyleIdx="1" presStyleCnt="3" custLinFactNeighborY="4472">
        <dgm:presLayoutVars>
          <dgm:chMax val="1"/>
          <dgm:bulletEnabled val="1"/>
        </dgm:presLayoutVars>
      </dgm:prSet>
      <dgm:spPr/>
      <dgm:t>
        <a:bodyPr/>
        <a:lstStyle/>
        <a:p>
          <a:endParaRPr lang="en-US"/>
        </a:p>
      </dgm:t>
    </dgm:pt>
    <dgm:pt modelId="{D3BF24B6-3551-410C-AB70-E20608F93618}" type="pres">
      <dgm:prSet presAssocID="{5DE551A4-B8CD-4C88-9753-C0D7A6CA7A9A}" presName="descendantText" presStyleLbl="alignAcc1" presStyleIdx="1" presStyleCnt="3" custScaleY="123663" custLinFactNeighborY="37809">
        <dgm:presLayoutVars>
          <dgm:bulletEnabled val="1"/>
        </dgm:presLayoutVars>
      </dgm:prSet>
      <dgm:spPr/>
      <dgm:t>
        <a:bodyPr/>
        <a:lstStyle/>
        <a:p>
          <a:endParaRPr lang="en-US"/>
        </a:p>
      </dgm:t>
    </dgm:pt>
    <dgm:pt modelId="{30255E5C-9DFA-42C7-99FD-D09CD661FC1F}" type="pres">
      <dgm:prSet presAssocID="{493BE28C-1BF2-4F9B-8B41-BA7335D8ED8B}" presName="sp" presStyleCnt="0"/>
      <dgm:spPr/>
    </dgm:pt>
    <dgm:pt modelId="{944EC423-579E-4037-A608-EE114676300B}" type="pres">
      <dgm:prSet presAssocID="{20192798-60B3-488E-AD90-18AF6FFBCC8C}" presName="composite" presStyleCnt="0"/>
      <dgm:spPr/>
    </dgm:pt>
    <dgm:pt modelId="{BFBA4D3B-DE94-4E93-9DEB-CBE7035C8FA8}" type="pres">
      <dgm:prSet presAssocID="{20192798-60B3-488E-AD90-18AF6FFBCC8C}" presName="parentText" presStyleLbl="alignNode1" presStyleIdx="2" presStyleCnt="3">
        <dgm:presLayoutVars>
          <dgm:chMax val="1"/>
          <dgm:bulletEnabled val="1"/>
        </dgm:presLayoutVars>
      </dgm:prSet>
      <dgm:spPr/>
      <dgm:t>
        <a:bodyPr/>
        <a:lstStyle/>
        <a:p>
          <a:endParaRPr lang="en-US"/>
        </a:p>
      </dgm:t>
    </dgm:pt>
    <dgm:pt modelId="{22A5BF81-CDCA-435D-9FAE-CE7E5453BB35}" type="pres">
      <dgm:prSet presAssocID="{20192798-60B3-488E-AD90-18AF6FFBCC8C}" presName="descendantText" presStyleLbl="alignAcc1" presStyleIdx="2" presStyleCnt="3" custScaleY="159357" custLinFactY="-100000" custLinFactNeighborX="547" custLinFactNeighborY="-176197">
        <dgm:presLayoutVars>
          <dgm:bulletEnabled val="1"/>
        </dgm:presLayoutVars>
      </dgm:prSet>
      <dgm:spPr/>
      <dgm:t>
        <a:bodyPr/>
        <a:lstStyle/>
        <a:p>
          <a:endParaRPr lang="en-US"/>
        </a:p>
      </dgm:t>
    </dgm:pt>
  </dgm:ptLst>
  <dgm:cxnLst>
    <dgm:cxn modelId="{502EB506-2D74-47F6-BF14-852B6BBAB942}" type="presOf" srcId="{8244945F-E08A-42B7-8250-C03C039F2314}" destId="{D3BF24B6-3551-410C-AB70-E20608F93618}" srcOrd="0" destOrd="1" presId="urn:microsoft.com/office/officeart/2005/8/layout/chevron2"/>
    <dgm:cxn modelId="{F3DFD924-08B3-4EB4-90FA-E2823220A10D}" srcId="{2C3D5206-E222-49EC-9EEA-50FA6FC9FA92}" destId="{5DE551A4-B8CD-4C88-9753-C0D7A6CA7A9A}" srcOrd="1" destOrd="0" parTransId="{983871E3-1A94-4A09-8131-6AE661539D79}" sibTransId="{493BE28C-1BF2-4F9B-8B41-BA7335D8ED8B}"/>
    <dgm:cxn modelId="{A05FAFE7-7580-4E8B-8A34-E18097C06F34}" type="presOf" srcId="{20192798-60B3-488E-AD90-18AF6FFBCC8C}" destId="{BFBA4D3B-DE94-4E93-9DEB-CBE7035C8FA8}" srcOrd="0" destOrd="0" presId="urn:microsoft.com/office/officeart/2005/8/layout/chevron2"/>
    <dgm:cxn modelId="{E9A85DBF-78FD-4BEA-8073-E74202B342D7}" srcId="{2C3D5206-E222-49EC-9EEA-50FA6FC9FA92}" destId="{E4E85157-F805-4700-ABAF-785AD15EB9EA}" srcOrd="0" destOrd="0" parTransId="{6B883384-FA7F-4E30-A8C3-F9D7FD0E604A}" sibTransId="{8D5CF436-0B2C-498D-A76E-BDFF9987696D}"/>
    <dgm:cxn modelId="{4E9B9616-1E16-4196-B8C8-3DF39732A5AB}" type="presOf" srcId="{5DE551A4-B8CD-4C88-9753-C0D7A6CA7A9A}" destId="{521789C3-423E-4F13-9D26-732F3EBD0D83}" srcOrd="0" destOrd="0" presId="urn:microsoft.com/office/officeart/2005/8/layout/chevron2"/>
    <dgm:cxn modelId="{B0FED163-0061-4510-BC8D-088DD79CD835}" srcId="{5DE551A4-B8CD-4C88-9753-C0D7A6CA7A9A}" destId="{3C7E5BC2-B9FB-40EC-9B2C-0E811545AE1B}" srcOrd="0" destOrd="0" parTransId="{39A0D165-A006-4D4A-968E-63587D220A30}" sibTransId="{33506E88-EE37-44C4-AA56-B529CE69A9E8}"/>
    <dgm:cxn modelId="{02F8E569-95D9-4C7C-A207-2731D018608F}" srcId="{E4E85157-F805-4700-ABAF-785AD15EB9EA}" destId="{36C6BEE9-267C-4E08-82D0-D8B47C4E134E}" srcOrd="0" destOrd="0" parTransId="{BB30E279-D384-4A3C-B1D8-77F6EAAB7092}" sibTransId="{E3EABEC2-CED4-4173-B5C5-B70E37AB494E}"/>
    <dgm:cxn modelId="{CE7773DD-7A95-4564-B74F-7633CCA24DBE}" type="presOf" srcId="{36C6BEE9-267C-4E08-82D0-D8B47C4E134E}" destId="{317B2472-26C3-400B-9794-FC7FE7B81BDE}" srcOrd="0" destOrd="0" presId="urn:microsoft.com/office/officeart/2005/8/layout/chevron2"/>
    <dgm:cxn modelId="{73E3F50A-3E59-4EE2-ADBB-D0E8BC5CECEA}" type="presOf" srcId="{E4E85157-F805-4700-ABAF-785AD15EB9EA}" destId="{D476F714-7D32-461C-B3D9-34A6D7057497}" srcOrd="0" destOrd="0" presId="urn:microsoft.com/office/officeart/2005/8/layout/chevron2"/>
    <dgm:cxn modelId="{092846F9-DC04-49AE-BB76-BDEC215789A9}" srcId="{20192798-60B3-488E-AD90-18AF6FFBCC8C}" destId="{E5F69405-EF18-4BD7-AFA7-F099FEB47643}" srcOrd="1" destOrd="0" parTransId="{CD9BE096-6CF7-40CB-9B9B-DE76B3E90D0D}" sibTransId="{8059BD41-C7E4-4B37-B5DF-9C874110A6D5}"/>
    <dgm:cxn modelId="{9336C6DF-64C7-4A93-8FAB-3C6459F43234}" type="presOf" srcId="{EC7D27C3-803D-418F-AFFA-70BE939722CC}" destId="{317B2472-26C3-400B-9794-FC7FE7B81BDE}" srcOrd="0" destOrd="1" presId="urn:microsoft.com/office/officeart/2005/8/layout/chevron2"/>
    <dgm:cxn modelId="{928775A0-3FEC-4A2A-A480-7EB69C88C41F}" type="presOf" srcId="{2C3D5206-E222-49EC-9EEA-50FA6FC9FA92}" destId="{09B11665-CC67-4CB1-ACC4-F5A01100C0A8}" srcOrd="0" destOrd="0" presId="urn:microsoft.com/office/officeart/2005/8/layout/chevron2"/>
    <dgm:cxn modelId="{2258AF2A-51DD-455D-A625-EC5745CD7B6D}" type="presOf" srcId="{3C7E5BC2-B9FB-40EC-9B2C-0E811545AE1B}" destId="{D3BF24B6-3551-410C-AB70-E20608F93618}" srcOrd="0" destOrd="0" presId="urn:microsoft.com/office/officeart/2005/8/layout/chevron2"/>
    <dgm:cxn modelId="{D1904741-C2E5-4CDF-8F25-B7F902B3B698}" srcId="{E4E85157-F805-4700-ABAF-785AD15EB9EA}" destId="{EC7D27C3-803D-418F-AFFA-70BE939722CC}" srcOrd="1" destOrd="0" parTransId="{16DFC0AB-9F15-453B-972A-F67815C609A3}" sibTransId="{9179A4D2-78BE-41AF-AEE8-22B29D63FAFF}"/>
    <dgm:cxn modelId="{85EA0A88-FE40-4F31-A3B1-E8B8D1BD6DA1}" type="presOf" srcId="{E5F69405-EF18-4BD7-AFA7-F099FEB47643}" destId="{22A5BF81-CDCA-435D-9FAE-CE7E5453BB35}" srcOrd="0" destOrd="1" presId="urn:microsoft.com/office/officeart/2005/8/layout/chevron2"/>
    <dgm:cxn modelId="{97C336B7-0696-443E-9AEB-DF1F5EE47567}" srcId="{5DE551A4-B8CD-4C88-9753-C0D7A6CA7A9A}" destId="{8244945F-E08A-42B7-8250-C03C039F2314}" srcOrd="1" destOrd="0" parTransId="{DC6F2020-8AFC-44FA-B9C8-3454D123FEAA}" sibTransId="{25DCE2B0-3949-45BC-BF44-D25623F8DAA5}"/>
    <dgm:cxn modelId="{42FFDA41-E444-42D3-970E-D9C6CC407677}" srcId="{20192798-60B3-488E-AD90-18AF6FFBCC8C}" destId="{B4F27CDF-1535-41D5-AB28-64E602C4AD17}" srcOrd="0" destOrd="0" parTransId="{2E819475-FEA1-4AD5-B7DB-44AC13B29F14}" sibTransId="{CA17DD88-3805-4F2A-A656-3A09BB60E84A}"/>
    <dgm:cxn modelId="{60B6A81B-AD6C-4EC8-A77A-5881AC2DCA37}" type="presOf" srcId="{B4F27CDF-1535-41D5-AB28-64E602C4AD17}" destId="{22A5BF81-CDCA-435D-9FAE-CE7E5453BB35}" srcOrd="0" destOrd="0" presId="urn:microsoft.com/office/officeart/2005/8/layout/chevron2"/>
    <dgm:cxn modelId="{3B8D48B4-F964-4996-B6DC-C5FFA059DE48}" srcId="{2C3D5206-E222-49EC-9EEA-50FA6FC9FA92}" destId="{20192798-60B3-488E-AD90-18AF6FFBCC8C}" srcOrd="2" destOrd="0" parTransId="{CFD443AA-36F6-4208-AAFD-74806B3BE0EC}" sibTransId="{865A4DEE-B013-465D-82C5-A2E31964FAD1}"/>
    <dgm:cxn modelId="{09359289-07D3-4191-BF52-20BEE172A15A}" type="presParOf" srcId="{09B11665-CC67-4CB1-ACC4-F5A01100C0A8}" destId="{19B20894-B577-4A92-BB72-FCCE3B144E35}" srcOrd="0" destOrd="0" presId="urn:microsoft.com/office/officeart/2005/8/layout/chevron2"/>
    <dgm:cxn modelId="{EBB8E6B7-F15D-4547-ABCE-17752C69A293}" type="presParOf" srcId="{19B20894-B577-4A92-BB72-FCCE3B144E35}" destId="{D476F714-7D32-461C-B3D9-34A6D7057497}" srcOrd="0" destOrd="0" presId="urn:microsoft.com/office/officeart/2005/8/layout/chevron2"/>
    <dgm:cxn modelId="{6EC42EAF-84D7-4AD9-B893-DAE903805C15}" type="presParOf" srcId="{19B20894-B577-4A92-BB72-FCCE3B144E35}" destId="{317B2472-26C3-400B-9794-FC7FE7B81BDE}" srcOrd="1" destOrd="0" presId="urn:microsoft.com/office/officeart/2005/8/layout/chevron2"/>
    <dgm:cxn modelId="{389BC074-B8FC-45F7-944A-ED4C9BF66A41}" type="presParOf" srcId="{09B11665-CC67-4CB1-ACC4-F5A01100C0A8}" destId="{089B4476-CEFD-4355-91CF-C7F88552C8E1}" srcOrd="1" destOrd="0" presId="urn:microsoft.com/office/officeart/2005/8/layout/chevron2"/>
    <dgm:cxn modelId="{3ADD74DF-F105-4F36-9872-6E8D738026F3}" type="presParOf" srcId="{09B11665-CC67-4CB1-ACC4-F5A01100C0A8}" destId="{C7BEB3EF-D6A4-455B-A321-CA8F4222226A}" srcOrd="2" destOrd="0" presId="urn:microsoft.com/office/officeart/2005/8/layout/chevron2"/>
    <dgm:cxn modelId="{D323F272-C56B-42DF-94C5-1232E9BAFC15}" type="presParOf" srcId="{C7BEB3EF-D6A4-455B-A321-CA8F4222226A}" destId="{521789C3-423E-4F13-9D26-732F3EBD0D83}" srcOrd="0" destOrd="0" presId="urn:microsoft.com/office/officeart/2005/8/layout/chevron2"/>
    <dgm:cxn modelId="{D9AE568A-E8AC-492C-B3D6-BD5AB1F3EE9C}" type="presParOf" srcId="{C7BEB3EF-D6A4-455B-A321-CA8F4222226A}" destId="{D3BF24B6-3551-410C-AB70-E20608F93618}" srcOrd="1" destOrd="0" presId="urn:microsoft.com/office/officeart/2005/8/layout/chevron2"/>
    <dgm:cxn modelId="{4D73EDFA-1D7A-4D16-96D0-265DD8B50A56}" type="presParOf" srcId="{09B11665-CC67-4CB1-ACC4-F5A01100C0A8}" destId="{30255E5C-9DFA-42C7-99FD-D09CD661FC1F}" srcOrd="3" destOrd="0" presId="urn:microsoft.com/office/officeart/2005/8/layout/chevron2"/>
    <dgm:cxn modelId="{E1E25C23-6A2E-4885-AA0F-5F36FA54745A}" type="presParOf" srcId="{09B11665-CC67-4CB1-ACC4-F5A01100C0A8}" destId="{944EC423-579E-4037-A608-EE114676300B}" srcOrd="4" destOrd="0" presId="urn:microsoft.com/office/officeart/2005/8/layout/chevron2"/>
    <dgm:cxn modelId="{2607E46E-BD29-46AA-A31D-5875461FC163}" type="presParOf" srcId="{944EC423-579E-4037-A608-EE114676300B}" destId="{BFBA4D3B-DE94-4E93-9DEB-CBE7035C8FA8}" srcOrd="0" destOrd="0" presId="urn:microsoft.com/office/officeart/2005/8/layout/chevron2"/>
    <dgm:cxn modelId="{E864BA0F-A90D-499B-A965-F8AC49B22995}" type="presParOf" srcId="{944EC423-579E-4037-A608-EE114676300B}" destId="{22A5BF81-CDCA-435D-9FAE-CE7E5453BB3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695CA9-5AEF-419D-9091-40E4B2493144}" type="doc">
      <dgm:prSet loTypeId="urn:microsoft.com/office/officeart/2005/8/layout/funnel1" loCatId="process" qsTypeId="urn:microsoft.com/office/officeart/2005/8/quickstyle/simple1" qsCatId="simple" csTypeId="urn:microsoft.com/office/officeart/2005/8/colors/colorful4" csCatId="colorful" phldr="1"/>
      <dgm:spPr/>
      <dgm:t>
        <a:bodyPr/>
        <a:lstStyle/>
        <a:p>
          <a:endParaRPr lang="en-US"/>
        </a:p>
      </dgm:t>
    </dgm:pt>
    <dgm:pt modelId="{0E07040F-29D0-4C2B-A3E9-7A13B7E9679C}">
      <dgm:prSet phldrT="[Text]"/>
      <dgm:spPr/>
      <dgm:t>
        <a:bodyPr/>
        <a:lstStyle/>
        <a:p>
          <a:r>
            <a:rPr lang="en-US" dirty="0" smtClean="0"/>
            <a:t>300 epochs</a:t>
          </a:r>
          <a:endParaRPr lang="en-US" dirty="0"/>
        </a:p>
      </dgm:t>
    </dgm:pt>
    <dgm:pt modelId="{BBDF7533-4E84-4610-AF10-30ADD805FFE6}" type="parTrans" cxnId="{1E26F284-338F-4318-8E52-E140CE2814C3}">
      <dgm:prSet/>
      <dgm:spPr/>
      <dgm:t>
        <a:bodyPr/>
        <a:lstStyle/>
        <a:p>
          <a:endParaRPr lang="en-US"/>
        </a:p>
      </dgm:t>
    </dgm:pt>
    <dgm:pt modelId="{FE6B316C-1BD9-4BAE-A87D-DA965110119A}" type="sibTrans" cxnId="{1E26F284-338F-4318-8E52-E140CE2814C3}">
      <dgm:prSet/>
      <dgm:spPr/>
      <dgm:t>
        <a:bodyPr/>
        <a:lstStyle/>
        <a:p>
          <a:endParaRPr lang="en-US"/>
        </a:p>
      </dgm:t>
    </dgm:pt>
    <dgm:pt modelId="{4073067B-C67F-4448-BD7A-2B42626DB19E}">
      <dgm:prSet phldrT="[Text]"/>
      <dgm:spPr/>
      <dgm:t>
        <a:bodyPr/>
        <a:lstStyle/>
        <a:p>
          <a:r>
            <a:rPr lang="en-US" dirty="0" smtClean="0"/>
            <a:t>Batch 16</a:t>
          </a:r>
          <a:endParaRPr lang="en-US" dirty="0"/>
        </a:p>
      </dgm:t>
    </dgm:pt>
    <dgm:pt modelId="{9D5E5786-D9CE-4A13-8CFB-A3CA694F5A9B}" type="parTrans" cxnId="{AA2DA729-B2EF-4106-B1A4-DD6355754ED3}">
      <dgm:prSet/>
      <dgm:spPr/>
      <dgm:t>
        <a:bodyPr/>
        <a:lstStyle/>
        <a:p>
          <a:endParaRPr lang="en-US"/>
        </a:p>
      </dgm:t>
    </dgm:pt>
    <dgm:pt modelId="{39BACF25-0AFF-4422-A7E0-B1B39F436751}" type="sibTrans" cxnId="{AA2DA729-B2EF-4106-B1A4-DD6355754ED3}">
      <dgm:prSet/>
      <dgm:spPr/>
      <dgm:t>
        <a:bodyPr/>
        <a:lstStyle/>
        <a:p>
          <a:endParaRPr lang="en-US"/>
        </a:p>
      </dgm:t>
    </dgm:pt>
    <dgm:pt modelId="{84943911-642D-445F-874E-68FC6C7A4C7C}">
      <dgm:prSet phldrT="[Text]"/>
      <dgm:spPr/>
      <dgm:t>
        <a:bodyPr/>
        <a:lstStyle/>
        <a:p>
          <a:r>
            <a:rPr lang="en-US" dirty="0" smtClean="0"/>
            <a:t>Inference</a:t>
          </a:r>
          <a:endParaRPr lang="en-US" dirty="0"/>
        </a:p>
      </dgm:t>
    </dgm:pt>
    <dgm:pt modelId="{8B7D1F91-3849-47E8-BFBA-9CA386CD49A8}" type="parTrans" cxnId="{EEF3B1EC-C1BC-4C29-8202-30024BE84962}">
      <dgm:prSet/>
      <dgm:spPr/>
      <dgm:t>
        <a:bodyPr/>
        <a:lstStyle/>
        <a:p>
          <a:endParaRPr lang="en-US"/>
        </a:p>
      </dgm:t>
    </dgm:pt>
    <dgm:pt modelId="{F272DA08-109C-4258-9FC6-664501FBD127}" type="sibTrans" cxnId="{EEF3B1EC-C1BC-4C29-8202-30024BE84962}">
      <dgm:prSet/>
      <dgm:spPr/>
      <dgm:t>
        <a:bodyPr/>
        <a:lstStyle/>
        <a:p>
          <a:endParaRPr lang="en-US"/>
        </a:p>
      </dgm:t>
    </dgm:pt>
    <dgm:pt modelId="{D83117C8-E92F-495E-9379-D4C2C8B71488}">
      <dgm:prSet phldrT="[Text]"/>
      <dgm:spPr/>
      <dgm:t>
        <a:bodyPr/>
        <a:lstStyle/>
        <a:p>
          <a:r>
            <a:rPr lang="en-US" dirty="0" err="1" smtClean="0"/>
            <a:t>Img</a:t>
          </a:r>
          <a:r>
            <a:rPr lang="en-US" dirty="0" smtClean="0"/>
            <a:t> 640</a:t>
          </a:r>
          <a:endParaRPr lang="en-US" dirty="0"/>
        </a:p>
      </dgm:t>
    </dgm:pt>
    <dgm:pt modelId="{46B954DA-5855-46AB-8CA5-8186AED8A778}" type="parTrans" cxnId="{51208241-A50F-4ED2-B979-6EA202631BB8}">
      <dgm:prSet/>
      <dgm:spPr/>
      <dgm:t>
        <a:bodyPr/>
        <a:lstStyle/>
        <a:p>
          <a:endParaRPr lang="en-US"/>
        </a:p>
      </dgm:t>
    </dgm:pt>
    <dgm:pt modelId="{5F3E0AAB-2EB8-430A-BD70-FF480819D792}" type="sibTrans" cxnId="{51208241-A50F-4ED2-B979-6EA202631BB8}">
      <dgm:prSet/>
      <dgm:spPr/>
      <dgm:t>
        <a:bodyPr/>
        <a:lstStyle/>
        <a:p>
          <a:endParaRPr lang="en-US"/>
        </a:p>
      </dgm:t>
    </dgm:pt>
    <dgm:pt modelId="{F9132973-DC9D-4A44-BD3B-42A5CDE6254D}" type="pres">
      <dgm:prSet presAssocID="{C2695CA9-5AEF-419D-9091-40E4B2493144}" presName="Name0" presStyleCnt="0">
        <dgm:presLayoutVars>
          <dgm:chMax val="4"/>
          <dgm:resizeHandles val="exact"/>
        </dgm:presLayoutVars>
      </dgm:prSet>
      <dgm:spPr/>
      <dgm:t>
        <a:bodyPr/>
        <a:lstStyle/>
        <a:p>
          <a:endParaRPr lang="en-US"/>
        </a:p>
      </dgm:t>
    </dgm:pt>
    <dgm:pt modelId="{2B5AA0E4-6272-4A1E-955F-70CCD67D4D18}" type="pres">
      <dgm:prSet presAssocID="{C2695CA9-5AEF-419D-9091-40E4B2493144}" presName="ellipse" presStyleLbl="trBgShp" presStyleIdx="0" presStyleCnt="1"/>
      <dgm:spPr/>
    </dgm:pt>
    <dgm:pt modelId="{995396FF-5FE2-476F-BBC9-FA6939552589}" type="pres">
      <dgm:prSet presAssocID="{C2695CA9-5AEF-419D-9091-40E4B2493144}" presName="arrow1" presStyleLbl="fgShp" presStyleIdx="0" presStyleCnt="1"/>
      <dgm:spPr/>
    </dgm:pt>
    <dgm:pt modelId="{E87A95F7-7824-49A1-855B-C934FE550C16}" type="pres">
      <dgm:prSet presAssocID="{C2695CA9-5AEF-419D-9091-40E4B2493144}" presName="rectangle" presStyleLbl="revTx" presStyleIdx="0" presStyleCnt="1">
        <dgm:presLayoutVars>
          <dgm:bulletEnabled val="1"/>
        </dgm:presLayoutVars>
      </dgm:prSet>
      <dgm:spPr/>
      <dgm:t>
        <a:bodyPr/>
        <a:lstStyle/>
        <a:p>
          <a:endParaRPr lang="en-US"/>
        </a:p>
      </dgm:t>
    </dgm:pt>
    <dgm:pt modelId="{8CF4C0AC-4681-4F2E-9958-EBD2277E882E}" type="pres">
      <dgm:prSet presAssocID="{4073067B-C67F-4448-BD7A-2B42626DB19E}" presName="item1" presStyleLbl="node1" presStyleIdx="0" presStyleCnt="3">
        <dgm:presLayoutVars>
          <dgm:bulletEnabled val="1"/>
        </dgm:presLayoutVars>
      </dgm:prSet>
      <dgm:spPr/>
      <dgm:t>
        <a:bodyPr/>
        <a:lstStyle/>
        <a:p>
          <a:endParaRPr lang="en-US"/>
        </a:p>
      </dgm:t>
    </dgm:pt>
    <dgm:pt modelId="{F3547393-EEA7-4641-833E-84DFD66671B4}" type="pres">
      <dgm:prSet presAssocID="{D83117C8-E92F-495E-9379-D4C2C8B71488}" presName="item2" presStyleLbl="node1" presStyleIdx="1" presStyleCnt="3">
        <dgm:presLayoutVars>
          <dgm:bulletEnabled val="1"/>
        </dgm:presLayoutVars>
      </dgm:prSet>
      <dgm:spPr/>
      <dgm:t>
        <a:bodyPr/>
        <a:lstStyle/>
        <a:p>
          <a:endParaRPr lang="en-US"/>
        </a:p>
      </dgm:t>
    </dgm:pt>
    <dgm:pt modelId="{EA21E181-AD01-4528-A2EC-1972F81FE106}" type="pres">
      <dgm:prSet presAssocID="{84943911-642D-445F-874E-68FC6C7A4C7C}" presName="item3" presStyleLbl="node1" presStyleIdx="2" presStyleCnt="3">
        <dgm:presLayoutVars>
          <dgm:bulletEnabled val="1"/>
        </dgm:presLayoutVars>
      </dgm:prSet>
      <dgm:spPr/>
      <dgm:t>
        <a:bodyPr/>
        <a:lstStyle/>
        <a:p>
          <a:endParaRPr lang="en-US"/>
        </a:p>
      </dgm:t>
    </dgm:pt>
    <dgm:pt modelId="{8264017C-26A4-4716-90CA-9D194B52BC61}" type="pres">
      <dgm:prSet presAssocID="{C2695CA9-5AEF-419D-9091-40E4B2493144}" presName="funnel" presStyleLbl="trAlignAcc1" presStyleIdx="0" presStyleCnt="1"/>
      <dgm:spPr/>
    </dgm:pt>
  </dgm:ptLst>
  <dgm:cxnLst>
    <dgm:cxn modelId="{984EA6F8-DB0C-40EE-A6DF-8649EBE603F3}" type="presOf" srcId="{0E07040F-29D0-4C2B-A3E9-7A13B7E9679C}" destId="{EA21E181-AD01-4528-A2EC-1972F81FE106}" srcOrd="0" destOrd="0" presId="urn:microsoft.com/office/officeart/2005/8/layout/funnel1"/>
    <dgm:cxn modelId="{CE13B4DE-2F31-4E30-A817-2DBF61DECC74}" type="presOf" srcId="{D83117C8-E92F-495E-9379-D4C2C8B71488}" destId="{8CF4C0AC-4681-4F2E-9958-EBD2277E882E}" srcOrd="0" destOrd="0" presId="urn:microsoft.com/office/officeart/2005/8/layout/funnel1"/>
    <dgm:cxn modelId="{51208241-A50F-4ED2-B979-6EA202631BB8}" srcId="{C2695CA9-5AEF-419D-9091-40E4B2493144}" destId="{D83117C8-E92F-495E-9379-D4C2C8B71488}" srcOrd="2" destOrd="0" parTransId="{46B954DA-5855-46AB-8CA5-8186AED8A778}" sibTransId="{5F3E0AAB-2EB8-430A-BD70-FF480819D792}"/>
    <dgm:cxn modelId="{8848654C-A877-4F5F-888F-4681855E4EDB}" type="presOf" srcId="{C2695CA9-5AEF-419D-9091-40E4B2493144}" destId="{F9132973-DC9D-4A44-BD3B-42A5CDE6254D}" srcOrd="0" destOrd="0" presId="urn:microsoft.com/office/officeart/2005/8/layout/funnel1"/>
    <dgm:cxn modelId="{EEF3B1EC-C1BC-4C29-8202-30024BE84962}" srcId="{C2695CA9-5AEF-419D-9091-40E4B2493144}" destId="{84943911-642D-445F-874E-68FC6C7A4C7C}" srcOrd="3" destOrd="0" parTransId="{8B7D1F91-3849-47E8-BFBA-9CA386CD49A8}" sibTransId="{F272DA08-109C-4258-9FC6-664501FBD127}"/>
    <dgm:cxn modelId="{C3B9A9C8-AC51-417C-A3B9-A8C1235A458E}" type="presOf" srcId="{4073067B-C67F-4448-BD7A-2B42626DB19E}" destId="{F3547393-EEA7-4641-833E-84DFD66671B4}" srcOrd="0" destOrd="0" presId="urn:microsoft.com/office/officeart/2005/8/layout/funnel1"/>
    <dgm:cxn modelId="{AA2DA729-B2EF-4106-B1A4-DD6355754ED3}" srcId="{C2695CA9-5AEF-419D-9091-40E4B2493144}" destId="{4073067B-C67F-4448-BD7A-2B42626DB19E}" srcOrd="1" destOrd="0" parTransId="{9D5E5786-D9CE-4A13-8CFB-A3CA694F5A9B}" sibTransId="{39BACF25-0AFF-4422-A7E0-B1B39F436751}"/>
    <dgm:cxn modelId="{1E26F284-338F-4318-8E52-E140CE2814C3}" srcId="{C2695CA9-5AEF-419D-9091-40E4B2493144}" destId="{0E07040F-29D0-4C2B-A3E9-7A13B7E9679C}" srcOrd="0" destOrd="0" parTransId="{BBDF7533-4E84-4610-AF10-30ADD805FFE6}" sibTransId="{FE6B316C-1BD9-4BAE-A87D-DA965110119A}"/>
    <dgm:cxn modelId="{51A38EC0-B7B2-4D2B-AFD3-D27575AFE7A7}" type="presOf" srcId="{84943911-642D-445F-874E-68FC6C7A4C7C}" destId="{E87A95F7-7824-49A1-855B-C934FE550C16}" srcOrd="0" destOrd="0" presId="urn:microsoft.com/office/officeart/2005/8/layout/funnel1"/>
    <dgm:cxn modelId="{FB7F0776-BC62-430D-B9D4-3CDBE14AD412}" type="presParOf" srcId="{F9132973-DC9D-4A44-BD3B-42A5CDE6254D}" destId="{2B5AA0E4-6272-4A1E-955F-70CCD67D4D18}" srcOrd="0" destOrd="0" presId="urn:microsoft.com/office/officeart/2005/8/layout/funnel1"/>
    <dgm:cxn modelId="{269BB49C-AC14-4987-BB7B-005EE00C8C84}" type="presParOf" srcId="{F9132973-DC9D-4A44-BD3B-42A5CDE6254D}" destId="{995396FF-5FE2-476F-BBC9-FA6939552589}" srcOrd="1" destOrd="0" presId="urn:microsoft.com/office/officeart/2005/8/layout/funnel1"/>
    <dgm:cxn modelId="{8F834675-8245-4B82-BC42-B2A4400516BF}" type="presParOf" srcId="{F9132973-DC9D-4A44-BD3B-42A5CDE6254D}" destId="{E87A95F7-7824-49A1-855B-C934FE550C16}" srcOrd="2" destOrd="0" presId="urn:microsoft.com/office/officeart/2005/8/layout/funnel1"/>
    <dgm:cxn modelId="{E3706A3F-3046-4697-99CA-EB7F43B328A0}" type="presParOf" srcId="{F9132973-DC9D-4A44-BD3B-42A5CDE6254D}" destId="{8CF4C0AC-4681-4F2E-9958-EBD2277E882E}" srcOrd="3" destOrd="0" presId="urn:microsoft.com/office/officeart/2005/8/layout/funnel1"/>
    <dgm:cxn modelId="{B7F2A9D9-B466-4F6B-857F-5512678AC93A}" type="presParOf" srcId="{F9132973-DC9D-4A44-BD3B-42A5CDE6254D}" destId="{F3547393-EEA7-4641-833E-84DFD66671B4}" srcOrd="4" destOrd="0" presId="urn:microsoft.com/office/officeart/2005/8/layout/funnel1"/>
    <dgm:cxn modelId="{151BAD41-D574-44CF-87C0-B645044579A5}" type="presParOf" srcId="{F9132973-DC9D-4A44-BD3B-42A5CDE6254D}" destId="{EA21E181-AD01-4528-A2EC-1972F81FE106}" srcOrd="5" destOrd="0" presId="urn:microsoft.com/office/officeart/2005/8/layout/funnel1"/>
    <dgm:cxn modelId="{161E0269-E3B9-4F64-898A-A97C05A4FCDB}" type="presParOf" srcId="{F9132973-DC9D-4A44-BD3B-42A5CDE6254D}" destId="{8264017C-26A4-4716-90CA-9D194B52BC61}"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F58F1-62D2-4F5B-9798-02F9008E6C72}">
      <dsp:nvSpPr>
        <dsp:cNvPr id="0" name=""/>
        <dsp:cNvSpPr/>
      </dsp:nvSpPr>
      <dsp:spPr>
        <a:xfrm>
          <a:off x="751998" y="0"/>
          <a:ext cx="8522653" cy="5000191"/>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01B7D-BB23-467F-9387-9FED9E7DBFED}">
      <dsp:nvSpPr>
        <dsp:cNvPr id="0" name=""/>
        <dsp:cNvSpPr/>
      </dsp:nvSpPr>
      <dsp:spPr>
        <a:xfrm>
          <a:off x="0" y="1500057"/>
          <a:ext cx="3007995" cy="200007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Microsoft YaHei" panose="020B0503020204020204" pitchFamily="34" charset="-122"/>
              <a:ea typeface="Microsoft YaHei" panose="020B0503020204020204" pitchFamily="34" charset="-122"/>
            </a:rPr>
            <a:t>Splitting Ratio </a:t>
          </a:r>
          <a:r>
            <a:rPr lang="en-US" sz="1800" kern="1200" dirty="0" smtClean="0">
              <a:latin typeface="Microsoft YaHei" panose="020B0503020204020204" pitchFamily="34" charset="-122"/>
              <a:ea typeface="Microsoft YaHei" panose="020B0503020204020204" pitchFamily="34" charset="-122"/>
            </a:rPr>
            <a:t>(Train, Valid, Test)</a:t>
          </a:r>
          <a:endParaRPr lang="en-US" sz="1800" kern="1200" dirty="0">
            <a:latin typeface="Microsoft YaHei" panose="020B0503020204020204" pitchFamily="34" charset="-122"/>
            <a:ea typeface="Microsoft YaHei" panose="020B0503020204020204" pitchFamily="34" charset="-122"/>
          </a:endParaRPr>
        </a:p>
      </dsp:txBody>
      <dsp:txXfrm>
        <a:off x="97636" y="1597693"/>
        <a:ext cx="2812723" cy="1804804"/>
      </dsp:txXfrm>
    </dsp:sp>
    <dsp:sp modelId="{6A5860A8-63D7-4DA2-AEA9-0777B47809E2}">
      <dsp:nvSpPr>
        <dsp:cNvPr id="0" name=""/>
        <dsp:cNvSpPr/>
      </dsp:nvSpPr>
      <dsp:spPr>
        <a:xfrm>
          <a:off x="3509327" y="1500057"/>
          <a:ext cx="3007995" cy="2000076"/>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Microsoft YaHei" panose="020B0503020204020204" pitchFamily="34" charset="-122"/>
              <a:ea typeface="Microsoft YaHei" panose="020B0503020204020204" pitchFamily="34" charset="-122"/>
            </a:rPr>
            <a:t>Handling Missing Values </a:t>
          </a:r>
          <a:r>
            <a:rPr lang="en-US" sz="1800" kern="1200" dirty="0" smtClean="0">
              <a:latin typeface="Microsoft YaHei" panose="020B0503020204020204" pitchFamily="34" charset="-122"/>
              <a:ea typeface="Microsoft YaHei" panose="020B0503020204020204" pitchFamily="34" charset="-122"/>
            </a:rPr>
            <a:t>(corrupt image/label)</a:t>
          </a:r>
          <a:endParaRPr lang="en-US" sz="1800" kern="1200" dirty="0">
            <a:latin typeface="Microsoft YaHei" panose="020B0503020204020204" pitchFamily="34" charset="-122"/>
            <a:ea typeface="Microsoft YaHei" panose="020B0503020204020204" pitchFamily="34" charset="-122"/>
          </a:endParaRPr>
        </a:p>
      </dsp:txBody>
      <dsp:txXfrm>
        <a:off x="3606963" y="1597693"/>
        <a:ext cx="2812723" cy="1804804"/>
      </dsp:txXfrm>
    </dsp:sp>
    <dsp:sp modelId="{CD929683-D2A5-48A5-8FB5-6E9011DCBBA3}">
      <dsp:nvSpPr>
        <dsp:cNvPr id="0" name=""/>
        <dsp:cNvSpPr/>
      </dsp:nvSpPr>
      <dsp:spPr>
        <a:xfrm>
          <a:off x="7018655" y="1500057"/>
          <a:ext cx="3007995" cy="2000076"/>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latin typeface="Microsoft YaHei" panose="020B0503020204020204" pitchFamily="34" charset="-122"/>
              <a:ea typeface="Microsoft YaHei" panose="020B0503020204020204" pitchFamily="34" charset="-122"/>
            </a:rPr>
            <a:t>Data Augmentations </a:t>
          </a:r>
          <a:r>
            <a:rPr lang="en-US" sz="1800" kern="1200" dirty="0" smtClean="0">
              <a:latin typeface="Microsoft YaHei" panose="020B0503020204020204" pitchFamily="34" charset="-122"/>
              <a:ea typeface="Microsoft YaHei" panose="020B0503020204020204" pitchFamily="34" charset="-122"/>
            </a:rPr>
            <a:t>(flipping, scaling, cropping)</a:t>
          </a:r>
          <a:endParaRPr lang="en-US" sz="1800" kern="1200" dirty="0">
            <a:latin typeface="Microsoft YaHei" panose="020B0503020204020204" pitchFamily="34" charset="-122"/>
            <a:ea typeface="Microsoft YaHei" panose="020B0503020204020204" pitchFamily="34" charset="-122"/>
          </a:endParaRPr>
        </a:p>
      </dsp:txBody>
      <dsp:txXfrm>
        <a:off x="7116291" y="1597693"/>
        <a:ext cx="2812723" cy="1804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6F714-7D32-461C-B3D9-34A6D7057497}">
      <dsp:nvSpPr>
        <dsp:cNvPr id="0" name=""/>
        <dsp:cNvSpPr/>
      </dsp:nvSpPr>
      <dsp:spPr>
        <a:xfrm rot="5400000">
          <a:off x="-221401" y="262830"/>
          <a:ext cx="1476008" cy="10332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err="1" smtClean="0">
              <a:latin typeface="Microsoft YaHei" panose="020B0503020204020204" pitchFamily="34" charset="-122"/>
              <a:ea typeface="Microsoft YaHei" panose="020B0503020204020204" pitchFamily="34" charset="-122"/>
            </a:rPr>
            <a:t>Hyp</a:t>
          </a:r>
          <a:r>
            <a:rPr lang="en-US" sz="1200" kern="1200" dirty="0" smtClean="0">
              <a:latin typeface="Microsoft YaHei" panose="020B0503020204020204" pitchFamily="34" charset="-122"/>
              <a:ea typeface="Microsoft YaHei" panose="020B0503020204020204" pitchFamily="34" charset="-122"/>
            </a:rPr>
            <a:t> Tuning</a:t>
          </a:r>
          <a:endParaRPr lang="en-US" sz="1200" kern="1200" dirty="0">
            <a:latin typeface="Microsoft YaHei" panose="020B0503020204020204" pitchFamily="34" charset="-122"/>
            <a:ea typeface="Microsoft YaHei" panose="020B0503020204020204" pitchFamily="34" charset="-122"/>
          </a:endParaRPr>
        </a:p>
      </dsp:txBody>
      <dsp:txXfrm rot="-5400000">
        <a:off x="1" y="558032"/>
        <a:ext cx="1033205" cy="442803"/>
      </dsp:txXfrm>
    </dsp:sp>
    <dsp:sp modelId="{317B2472-26C3-400B-9794-FC7FE7B81BDE}">
      <dsp:nvSpPr>
        <dsp:cNvPr id="0" name=""/>
        <dsp:cNvSpPr/>
      </dsp:nvSpPr>
      <dsp:spPr>
        <a:xfrm rot="5400000">
          <a:off x="4916439" y="-835644"/>
          <a:ext cx="1149693" cy="89553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i="0" kern="1200" dirty="0" smtClean="0">
              <a:latin typeface="Microsoft YaHei" panose="020B0503020204020204" pitchFamily="34" charset="-122"/>
              <a:ea typeface="Microsoft YaHei" panose="020B0503020204020204" pitchFamily="34" charset="-122"/>
            </a:rPr>
            <a:t>Objective</a:t>
          </a:r>
          <a:r>
            <a:rPr lang="en-US" sz="1200" b="0" i="0" kern="1200" dirty="0" smtClean="0">
              <a:latin typeface="Microsoft YaHei" panose="020B0503020204020204" pitchFamily="34" charset="-122"/>
              <a:ea typeface="Microsoft YaHei" panose="020B0503020204020204" pitchFamily="34" charset="-122"/>
            </a:rPr>
            <a:t>: To establish a baseline performance using default YOLOv5 &amp; YOLOv8 settings.</a:t>
          </a:r>
          <a:endParaRPr lang="en-US" sz="1200" b="0" kern="1200" dirty="0">
            <a:latin typeface="Microsoft YaHei" panose="020B0503020204020204" pitchFamily="34" charset="-122"/>
            <a:ea typeface="Microsoft YaHei" panose="020B0503020204020204" pitchFamily="34" charset="-122"/>
          </a:endParaRPr>
        </a:p>
        <a:p>
          <a:pPr marL="114300" lvl="1" indent="-114300" algn="l" defTabSz="533400">
            <a:lnSpc>
              <a:spcPct val="90000"/>
            </a:lnSpc>
            <a:spcBef>
              <a:spcPct val="0"/>
            </a:spcBef>
            <a:spcAft>
              <a:spcPct val="15000"/>
            </a:spcAft>
            <a:buChar char="••"/>
          </a:pPr>
          <a:r>
            <a:rPr lang="en-US" sz="1200" b="1" kern="1200" dirty="0" smtClean="0">
              <a:latin typeface="Microsoft YaHei" panose="020B0503020204020204" pitchFamily="34" charset="-122"/>
              <a:ea typeface="Microsoft YaHei" panose="020B0503020204020204" pitchFamily="34" charset="-122"/>
            </a:rPr>
            <a:t>Techniques</a:t>
          </a:r>
          <a:r>
            <a:rPr lang="en-US" sz="1200" b="0" kern="1200" dirty="0" smtClean="0">
              <a:latin typeface="Microsoft YaHei" panose="020B0503020204020204" pitchFamily="34" charset="-122"/>
              <a:ea typeface="Microsoft YaHei" panose="020B0503020204020204" pitchFamily="34" charset="-122"/>
            </a:rPr>
            <a:t>: Train 405 </a:t>
          </a:r>
          <a:r>
            <a:rPr lang="en-US" sz="1200" b="0" kern="1200" dirty="0" err="1" smtClean="0">
              <a:latin typeface="Microsoft YaHei" panose="020B0503020204020204" pitchFamily="34" charset="-122"/>
              <a:ea typeface="Microsoft YaHei" panose="020B0503020204020204" pitchFamily="34" charset="-122"/>
            </a:rPr>
            <a:t>imgs</a:t>
          </a:r>
          <a:r>
            <a:rPr lang="en-US" sz="1200" b="0" kern="1200" dirty="0" smtClean="0">
              <a:latin typeface="Microsoft YaHei" panose="020B0503020204020204" pitchFamily="34" charset="-122"/>
              <a:ea typeface="Microsoft YaHei" panose="020B0503020204020204" pitchFamily="34" charset="-122"/>
            </a:rPr>
            <a:t> (85%) and Valid 71 </a:t>
          </a:r>
          <a:r>
            <a:rPr lang="en-US" sz="1200" b="0" kern="1200" dirty="0" err="1" smtClean="0">
              <a:latin typeface="Microsoft YaHei" panose="020B0503020204020204" pitchFamily="34" charset="-122"/>
              <a:ea typeface="Microsoft YaHei" panose="020B0503020204020204" pitchFamily="34" charset="-122"/>
            </a:rPr>
            <a:t>imgs</a:t>
          </a:r>
          <a:r>
            <a:rPr lang="en-US" sz="1200" b="0" kern="1200" dirty="0" smtClean="0">
              <a:latin typeface="Microsoft YaHei" panose="020B0503020204020204" pitchFamily="34" charset="-122"/>
              <a:ea typeface="Microsoft YaHei" panose="020B0503020204020204" pitchFamily="34" charset="-122"/>
            </a:rPr>
            <a:t> (15%); </a:t>
          </a:r>
          <a:r>
            <a:rPr lang="en-US" sz="1200" b="0" kern="1200" dirty="0" err="1" smtClean="0">
              <a:latin typeface="Microsoft YaHei" panose="020B0503020204020204" pitchFamily="34" charset="-122"/>
              <a:ea typeface="Microsoft YaHei" panose="020B0503020204020204" pitchFamily="34" charset="-122"/>
            </a:rPr>
            <a:t>A</a:t>
          </a:r>
          <a:r>
            <a:rPr lang="en-US" sz="1200" b="0" i="0" kern="1200" dirty="0" err="1" smtClean="0">
              <a:latin typeface="Microsoft YaHei" panose="020B0503020204020204" pitchFamily="34" charset="-122"/>
              <a:ea typeface="Microsoft YaHei" panose="020B0503020204020204" pitchFamily="34" charset="-122"/>
            </a:rPr>
            <a:t>lbumentations</a:t>
          </a:r>
          <a:r>
            <a:rPr lang="en-US" sz="1200" b="0" i="0" kern="1200" dirty="0" smtClean="0">
              <a:latin typeface="Microsoft YaHei" panose="020B0503020204020204" pitchFamily="34" charset="-122"/>
              <a:ea typeface="Microsoft YaHei" panose="020B0503020204020204" pitchFamily="34" charset="-122"/>
            </a:rPr>
            <a:t>, </a:t>
          </a:r>
          <a:r>
            <a:rPr lang="en-US" sz="1200" b="0" i="0" kern="1200" dirty="0" err="1" smtClean="0">
              <a:latin typeface="Microsoft YaHei" panose="020B0503020204020204" pitchFamily="34" charset="-122"/>
              <a:ea typeface="Microsoft YaHei" panose="020B0503020204020204" pitchFamily="34" charset="-122"/>
            </a:rPr>
            <a:t>AutoAnchor</a:t>
          </a:r>
          <a:r>
            <a:rPr lang="en-US" sz="1200" b="0" i="0" kern="1200" dirty="0" smtClean="0">
              <a:latin typeface="Microsoft YaHei" panose="020B0503020204020204" pitchFamily="34" charset="-122"/>
              <a:ea typeface="Microsoft YaHei" panose="020B0503020204020204" pitchFamily="34" charset="-122"/>
            </a:rPr>
            <a:t>, yolov5s.pt, yolov8n.pt, yolov8s.pt etc. with default setup.</a:t>
          </a:r>
          <a:endParaRPr lang="en-US" sz="1200" b="0" kern="1200" dirty="0">
            <a:latin typeface="Microsoft YaHei" panose="020B0503020204020204" pitchFamily="34" charset="-122"/>
            <a:ea typeface="Microsoft YaHei" panose="020B0503020204020204" pitchFamily="34" charset="-122"/>
          </a:endParaRPr>
        </a:p>
      </dsp:txBody>
      <dsp:txXfrm rot="-5400000">
        <a:off x="1013594" y="3123324"/>
        <a:ext cx="8899262" cy="1037447"/>
      </dsp:txXfrm>
    </dsp:sp>
    <dsp:sp modelId="{521789C3-423E-4F13-9D26-732F3EBD0D83}">
      <dsp:nvSpPr>
        <dsp:cNvPr id="0" name=""/>
        <dsp:cNvSpPr/>
      </dsp:nvSpPr>
      <dsp:spPr>
        <a:xfrm rot="5400000">
          <a:off x="-221401" y="1803651"/>
          <a:ext cx="1476008" cy="10332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err="1" smtClean="0">
              <a:latin typeface="Microsoft YaHei" panose="020B0503020204020204" pitchFamily="34" charset="-122"/>
              <a:ea typeface="Microsoft YaHei" panose="020B0503020204020204" pitchFamily="34" charset="-122"/>
            </a:rPr>
            <a:t>Exp</a:t>
          </a:r>
          <a:r>
            <a:rPr lang="en-US" sz="1200" kern="1200" dirty="0" smtClean="0">
              <a:latin typeface="Microsoft YaHei" panose="020B0503020204020204" pitchFamily="34" charset="-122"/>
              <a:ea typeface="Microsoft YaHei" panose="020B0503020204020204" pitchFamily="34" charset="-122"/>
            </a:rPr>
            <a:t> Custom</a:t>
          </a:r>
          <a:endParaRPr lang="en-US" sz="1200" kern="1200" dirty="0">
            <a:latin typeface="Microsoft YaHei" panose="020B0503020204020204" pitchFamily="34" charset="-122"/>
            <a:ea typeface="Microsoft YaHei" panose="020B0503020204020204" pitchFamily="34" charset="-122"/>
          </a:endParaRPr>
        </a:p>
      </dsp:txBody>
      <dsp:txXfrm rot="-5400000">
        <a:off x="1" y="2098853"/>
        <a:ext cx="1033205" cy="442803"/>
      </dsp:txXfrm>
    </dsp:sp>
    <dsp:sp modelId="{D3BF24B6-3551-410C-AB70-E20608F93618}">
      <dsp:nvSpPr>
        <dsp:cNvPr id="0" name=""/>
        <dsp:cNvSpPr/>
      </dsp:nvSpPr>
      <dsp:spPr>
        <a:xfrm rot="5400000">
          <a:off x="4917683" y="-2119005"/>
          <a:ext cx="1186429" cy="89553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latin typeface="Microsoft YaHei" panose="020B0503020204020204" pitchFamily="34" charset="-122"/>
              <a:ea typeface="Microsoft YaHei" panose="020B0503020204020204" pitchFamily="34" charset="-122"/>
            </a:rPr>
            <a:t>Objective</a:t>
          </a:r>
          <a:r>
            <a:rPr lang="en-US" sz="1200" kern="1200" dirty="0" smtClean="0">
              <a:latin typeface="Microsoft YaHei" panose="020B0503020204020204" pitchFamily="34" charset="-122"/>
              <a:ea typeface="Microsoft YaHei" panose="020B0503020204020204" pitchFamily="34" charset="-122"/>
            </a:rPr>
            <a:t>: </a:t>
          </a:r>
          <a:r>
            <a:rPr lang="en-US" sz="1200" b="0" i="0" kern="1200" dirty="0" smtClean="0">
              <a:latin typeface="Microsoft YaHei" panose="020B0503020204020204" pitchFamily="34" charset="-122"/>
              <a:ea typeface="Microsoft YaHei" panose="020B0503020204020204" pitchFamily="34" charset="-122"/>
            </a:rPr>
            <a:t>The goal is to improve detection accuracy, especially for small objects, and to optimize the model's efficiency by customized Yolo. </a:t>
          </a:r>
          <a:endParaRPr lang="en-US" sz="1200" b="0" kern="1200" dirty="0">
            <a:latin typeface="Microsoft YaHei" panose="020B0503020204020204" pitchFamily="34" charset="-122"/>
            <a:ea typeface="Microsoft YaHei" panose="020B0503020204020204" pitchFamily="34" charset="-122"/>
          </a:endParaRPr>
        </a:p>
        <a:p>
          <a:pPr marL="114300" lvl="1" indent="-114300" algn="l" defTabSz="533400">
            <a:lnSpc>
              <a:spcPct val="90000"/>
            </a:lnSpc>
            <a:spcBef>
              <a:spcPct val="0"/>
            </a:spcBef>
            <a:spcAft>
              <a:spcPct val="15000"/>
            </a:spcAft>
            <a:buChar char="••"/>
          </a:pPr>
          <a:r>
            <a:rPr lang="en-US" sz="1200" b="1" kern="1200" dirty="0" smtClean="0">
              <a:latin typeface="Microsoft YaHei" panose="020B0503020204020204" pitchFamily="34" charset="-122"/>
              <a:ea typeface="Microsoft YaHei" panose="020B0503020204020204" pitchFamily="34" charset="-122"/>
            </a:rPr>
            <a:t>Techniques</a:t>
          </a:r>
          <a:r>
            <a:rPr lang="en-US" sz="1200" b="0" kern="1200" dirty="0" smtClean="0">
              <a:latin typeface="Microsoft YaHei" panose="020B0503020204020204" pitchFamily="34" charset="-122"/>
              <a:ea typeface="Microsoft YaHei" panose="020B0503020204020204" pitchFamily="34" charset="-122"/>
            </a:rPr>
            <a:t>: Train 405 </a:t>
          </a:r>
          <a:r>
            <a:rPr lang="en-US" sz="1200" b="0" kern="1200" dirty="0" err="1" smtClean="0">
              <a:latin typeface="Microsoft YaHei" panose="020B0503020204020204" pitchFamily="34" charset="-122"/>
              <a:ea typeface="Microsoft YaHei" panose="020B0503020204020204" pitchFamily="34" charset="-122"/>
            </a:rPr>
            <a:t>imgs</a:t>
          </a:r>
          <a:r>
            <a:rPr lang="en-US" sz="1200" b="0" kern="1200" dirty="0" smtClean="0">
              <a:latin typeface="Microsoft YaHei" panose="020B0503020204020204" pitchFamily="34" charset="-122"/>
              <a:ea typeface="Microsoft YaHei" panose="020B0503020204020204" pitchFamily="34" charset="-122"/>
            </a:rPr>
            <a:t> (85%) and Valid 71 </a:t>
          </a:r>
          <a:r>
            <a:rPr lang="en-US" sz="1200" b="0" kern="1200" dirty="0" err="1" smtClean="0">
              <a:latin typeface="Microsoft YaHei" panose="020B0503020204020204" pitchFamily="34" charset="-122"/>
              <a:ea typeface="Microsoft YaHei" panose="020B0503020204020204" pitchFamily="34" charset="-122"/>
            </a:rPr>
            <a:t>imgs</a:t>
          </a:r>
          <a:r>
            <a:rPr lang="en-US" sz="1200" b="0" kern="1200" dirty="0" smtClean="0">
              <a:latin typeface="Microsoft YaHei" panose="020B0503020204020204" pitchFamily="34" charset="-122"/>
              <a:ea typeface="Microsoft YaHei" panose="020B0503020204020204" pitchFamily="34" charset="-122"/>
            </a:rPr>
            <a:t> (15%); Freezing Layer 0,1</a:t>
          </a:r>
          <a:r>
            <a:rPr lang="en-US" sz="1200" b="0" i="0" kern="1200" dirty="0" smtClean="0">
              <a:latin typeface="Microsoft YaHei" panose="020B0503020204020204" pitchFamily="34" charset="-122"/>
              <a:ea typeface="Microsoft YaHei" panose="020B0503020204020204" pitchFamily="34" charset="-122"/>
            </a:rPr>
            <a:t>, Custom </a:t>
          </a:r>
          <a:r>
            <a:rPr lang="en-US" sz="1200" b="0" i="0" kern="1200" dirty="0" err="1" smtClean="0">
              <a:latin typeface="Microsoft YaHei" panose="020B0503020204020204" pitchFamily="34" charset="-122"/>
              <a:ea typeface="Microsoft YaHei" panose="020B0503020204020204" pitchFamily="34" charset="-122"/>
            </a:rPr>
            <a:t>hyp</a:t>
          </a:r>
          <a:r>
            <a:rPr lang="en-US" sz="1200" b="0" i="0" kern="1200" dirty="0" smtClean="0">
              <a:latin typeface="Microsoft YaHei" panose="020B0503020204020204" pitchFamily="34" charset="-122"/>
              <a:ea typeface="Microsoft YaHei" panose="020B0503020204020204" pitchFamily="34" charset="-122"/>
            </a:rPr>
            <a:t>, Adam Optimizer, </a:t>
          </a:r>
          <a:r>
            <a:rPr lang="en-US" sz="1200" b="0" i="0" kern="1200" dirty="0" err="1" smtClean="0">
              <a:latin typeface="Microsoft YaHei" panose="020B0503020204020204" pitchFamily="34" charset="-122"/>
              <a:ea typeface="Microsoft YaHei" panose="020B0503020204020204" pitchFamily="34" charset="-122"/>
            </a:rPr>
            <a:t>AutoAnchor</a:t>
          </a:r>
          <a:r>
            <a:rPr lang="en-US" sz="1200" b="0" i="0" kern="1200" dirty="0" smtClean="0">
              <a:latin typeface="Microsoft YaHei" panose="020B0503020204020204" pitchFamily="34" charset="-122"/>
              <a:ea typeface="Microsoft YaHei" panose="020B0503020204020204" pitchFamily="34" charset="-122"/>
            </a:rPr>
            <a:t>, </a:t>
          </a:r>
          <a:r>
            <a:rPr lang="en-US" sz="1200" b="0" i="0" kern="1200" dirty="0" smtClean="0">
              <a:latin typeface="Microsoft YaHei" panose="020B0503020204020204" pitchFamily="34" charset="-122"/>
              <a:ea typeface="Microsoft YaHei" panose="020B0503020204020204" pitchFamily="34" charset="-122"/>
            </a:rPr>
            <a:t>Data Augmentation, yolov5s.pt</a:t>
          </a:r>
          <a:r>
            <a:rPr lang="en-US" sz="1200" b="0" i="0" kern="1200" dirty="0" smtClean="0">
              <a:latin typeface="Microsoft YaHei" panose="020B0503020204020204" pitchFamily="34" charset="-122"/>
              <a:ea typeface="Microsoft YaHei" panose="020B0503020204020204" pitchFamily="34" charset="-122"/>
            </a:rPr>
            <a:t>, yolov8n.pt, yolov8s.pt etc.</a:t>
          </a:r>
          <a:endParaRPr lang="en-US" sz="1200" b="0" kern="1200" dirty="0">
            <a:latin typeface="Microsoft YaHei" panose="020B0503020204020204" pitchFamily="34" charset="-122"/>
            <a:ea typeface="Microsoft YaHei" panose="020B0503020204020204" pitchFamily="34" charset="-122"/>
          </a:endParaRPr>
        </a:p>
      </dsp:txBody>
      <dsp:txXfrm rot="-5400000">
        <a:off x="1033206" y="1823389"/>
        <a:ext cx="8897468" cy="1070595"/>
      </dsp:txXfrm>
    </dsp:sp>
    <dsp:sp modelId="{BFBA4D3B-DE94-4E93-9DEB-CBE7035C8FA8}">
      <dsp:nvSpPr>
        <dsp:cNvPr id="0" name=""/>
        <dsp:cNvSpPr/>
      </dsp:nvSpPr>
      <dsp:spPr>
        <a:xfrm rot="5400000">
          <a:off x="-221401" y="3325926"/>
          <a:ext cx="1476008" cy="103320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err="1" smtClean="0">
              <a:latin typeface="Microsoft YaHei" panose="020B0503020204020204" pitchFamily="34" charset="-122"/>
              <a:ea typeface="Microsoft YaHei" panose="020B0503020204020204" pitchFamily="34" charset="-122"/>
            </a:rPr>
            <a:t>Exp</a:t>
          </a:r>
          <a:r>
            <a:rPr lang="en-US" sz="1200" kern="1200" dirty="0" smtClean="0">
              <a:latin typeface="Microsoft YaHei" panose="020B0503020204020204" pitchFamily="34" charset="-122"/>
              <a:ea typeface="Microsoft YaHei" panose="020B0503020204020204" pitchFamily="34" charset="-122"/>
            </a:rPr>
            <a:t> Default</a:t>
          </a:r>
          <a:endParaRPr lang="en-US" sz="1200" kern="1200" dirty="0">
            <a:latin typeface="Microsoft YaHei" panose="020B0503020204020204" pitchFamily="34" charset="-122"/>
            <a:ea typeface="Microsoft YaHei" panose="020B0503020204020204" pitchFamily="34" charset="-122"/>
          </a:endParaRPr>
        </a:p>
      </dsp:txBody>
      <dsp:txXfrm rot="-5400000">
        <a:off x="1" y="3621128"/>
        <a:ext cx="1033205" cy="442803"/>
      </dsp:txXfrm>
    </dsp:sp>
    <dsp:sp modelId="{22A5BF81-CDCA-435D-9FAE-CE7E5453BB35}">
      <dsp:nvSpPr>
        <dsp:cNvPr id="0" name=""/>
        <dsp:cNvSpPr/>
      </dsp:nvSpPr>
      <dsp:spPr>
        <a:xfrm rot="5400000">
          <a:off x="4746458" y="-3543313"/>
          <a:ext cx="1528879" cy="895538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smtClean="0">
              <a:latin typeface="Microsoft YaHei" panose="020B0503020204020204" pitchFamily="34" charset="-122"/>
              <a:ea typeface="Microsoft YaHei" panose="020B0503020204020204" pitchFamily="34" charset="-122"/>
            </a:rPr>
            <a:t>Objective: </a:t>
          </a:r>
          <a:r>
            <a:rPr lang="en-US" sz="1200" b="0" i="0" kern="1200" dirty="0" smtClean="0">
              <a:latin typeface="Microsoft YaHei" panose="020B0503020204020204" pitchFamily="34" charset="-122"/>
              <a:ea typeface="Microsoft YaHei" panose="020B0503020204020204" pitchFamily="34" charset="-122"/>
            </a:rPr>
            <a:t>The goal is to leverage these techniques to realize the hyper parameters setup.</a:t>
          </a:r>
          <a:endParaRPr lang="en-US" sz="1200" b="1" kern="1200" dirty="0">
            <a:latin typeface="Microsoft YaHei" panose="020B0503020204020204" pitchFamily="34" charset="-122"/>
            <a:ea typeface="Microsoft YaHei" panose="020B0503020204020204" pitchFamily="34" charset="-122"/>
          </a:endParaRPr>
        </a:p>
        <a:p>
          <a:pPr marL="114300" lvl="1" indent="-114300" algn="l" defTabSz="533400">
            <a:lnSpc>
              <a:spcPct val="90000"/>
            </a:lnSpc>
            <a:spcBef>
              <a:spcPct val="0"/>
            </a:spcBef>
            <a:spcAft>
              <a:spcPct val="15000"/>
            </a:spcAft>
            <a:buChar char="••"/>
          </a:pPr>
          <a:r>
            <a:rPr lang="en-US" sz="1200" b="1" kern="1200" dirty="0" smtClean="0">
              <a:latin typeface="Microsoft YaHei" panose="020B0503020204020204" pitchFamily="34" charset="-122"/>
              <a:ea typeface="Microsoft YaHei" panose="020B0503020204020204" pitchFamily="34" charset="-122"/>
            </a:rPr>
            <a:t>Techniques</a:t>
          </a:r>
          <a:r>
            <a:rPr lang="en-US" sz="1200" b="0" kern="1200" dirty="0" smtClean="0">
              <a:latin typeface="Microsoft YaHei" panose="020B0503020204020204" pitchFamily="34" charset="-122"/>
              <a:ea typeface="Microsoft YaHei" panose="020B0503020204020204" pitchFamily="34" charset="-122"/>
            </a:rPr>
            <a:t>: Train 405 </a:t>
          </a:r>
          <a:r>
            <a:rPr lang="en-US" sz="1200" b="0" kern="1200" dirty="0" err="1" smtClean="0">
              <a:latin typeface="Microsoft YaHei" panose="020B0503020204020204" pitchFamily="34" charset="-122"/>
              <a:ea typeface="Microsoft YaHei" panose="020B0503020204020204" pitchFamily="34" charset="-122"/>
            </a:rPr>
            <a:t>imgs</a:t>
          </a:r>
          <a:r>
            <a:rPr lang="en-US" sz="1200" b="0" kern="1200" dirty="0" smtClean="0">
              <a:latin typeface="Microsoft YaHei" panose="020B0503020204020204" pitchFamily="34" charset="-122"/>
              <a:ea typeface="Microsoft YaHei" panose="020B0503020204020204" pitchFamily="34" charset="-122"/>
            </a:rPr>
            <a:t> (85%) and Valid 71 </a:t>
          </a:r>
          <a:r>
            <a:rPr lang="en-US" sz="1200" b="0" kern="1200" dirty="0" err="1" smtClean="0">
              <a:latin typeface="Microsoft YaHei" panose="020B0503020204020204" pitchFamily="34" charset="-122"/>
              <a:ea typeface="Microsoft YaHei" panose="020B0503020204020204" pitchFamily="34" charset="-122"/>
            </a:rPr>
            <a:t>imgs</a:t>
          </a:r>
          <a:r>
            <a:rPr lang="en-US" sz="1200" b="0" kern="1200" dirty="0" smtClean="0">
              <a:latin typeface="Microsoft YaHei" panose="020B0503020204020204" pitchFamily="34" charset="-122"/>
              <a:ea typeface="Microsoft YaHei" panose="020B0503020204020204" pitchFamily="34" charset="-122"/>
            </a:rPr>
            <a:t> (15%); We have used Automate Hyper parameter to get the ideas of </a:t>
          </a:r>
          <a:r>
            <a:rPr lang="en-US" sz="1200" b="0" kern="1200" dirty="0" smtClean="0">
              <a:latin typeface="Microsoft YaHei" panose="020B0503020204020204" pitchFamily="34" charset="-122"/>
              <a:ea typeface="Microsoft YaHei" panose="020B0503020204020204" pitchFamily="34" charset="-122"/>
            </a:rPr>
            <a:t>hyper parameters</a:t>
          </a:r>
          <a:r>
            <a:rPr lang="en-US" sz="1200" b="0" i="0" kern="1200" dirty="0" smtClean="0">
              <a:latin typeface="Microsoft YaHei" panose="020B0503020204020204" pitchFamily="34" charset="-122"/>
              <a:ea typeface="Microsoft YaHei" panose="020B0503020204020204" pitchFamily="34" charset="-122"/>
            </a:rPr>
            <a:t>. </a:t>
          </a:r>
          <a:r>
            <a:rPr lang="en-US" sz="1200" b="0" i="0" kern="1200" dirty="0" smtClean="0">
              <a:latin typeface="Microsoft YaHei" panose="020B0503020204020204" pitchFamily="34" charset="-122"/>
              <a:ea typeface="Microsoft YaHei" panose="020B0503020204020204" pitchFamily="34" charset="-122"/>
            </a:rPr>
            <a:t>We </a:t>
          </a:r>
          <a:r>
            <a:rPr lang="en-US" sz="1200" b="0" i="0" kern="1200" dirty="0" smtClean="0">
              <a:latin typeface="Microsoft YaHei" panose="020B0503020204020204" pitchFamily="34" charset="-122"/>
              <a:ea typeface="Microsoft YaHei" panose="020B0503020204020204" pitchFamily="34" charset="-122"/>
            </a:rPr>
            <a:t>have run </a:t>
          </a:r>
          <a:r>
            <a:rPr lang="en-US" sz="1200" b="0" i="0" kern="1200" dirty="0" smtClean="0">
              <a:latin typeface="Microsoft YaHei" panose="020B0503020204020204" pitchFamily="34" charset="-122"/>
              <a:ea typeface="Microsoft YaHei" panose="020B0503020204020204" pitchFamily="34" charset="-122"/>
            </a:rPr>
            <a:t>10 epochs with 100 </a:t>
          </a:r>
          <a:r>
            <a:rPr lang="en-US" sz="1200" b="0" i="0" kern="1200" dirty="0" smtClean="0">
              <a:latin typeface="Microsoft YaHei" panose="020B0503020204020204" pitchFamily="34" charset="-122"/>
              <a:ea typeface="Microsoft YaHei" panose="020B0503020204020204" pitchFamily="34" charset="-122"/>
            </a:rPr>
            <a:t>iterations because of time Consuming process.</a:t>
          </a:r>
          <a:endParaRPr lang="en-US" sz="1200" kern="1200" dirty="0">
            <a:latin typeface="Microsoft YaHei" panose="020B0503020204020204" pitchFamily="34" charset="-122"/>
            <a:ea typeface="Microsoft YaHei" panose="020B0503020204020204" pitchFamily="34" charset="-122"/>
          </a:endParaRPr>
        </a:p>
      </dsp:txBody>
      <dsp:txXfrm rot="-5400000">
        <a:off x="1033205" y="244574"/>
        <a:ext cx="8880751" cy="1379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AA0E4-6272-4A1E-955F-70CCD67D4D18}">
      <dsp:nvSpPr>
        <dsp:cNvPr id="0" name=""/>
        <dsp:cNvSpPr/>
      </dsp:nvSpPr>
      <dsp:spPr>
        <a:xfrm>
          <a:off x="754766" y="632251"/>
          <a:ext cx="2758212" cy="957890"/>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5396FF-5FE2-476F-BBC9-FA6939552589}">
      <dsp:nvSpPr>
        <dsp:cNvPr id="0" name=""/>
        <dsp:cNvSpPr/>
      </dsp:nvSpPr>
      <dsp:spPr>
        <a:xfrm>
          <a:off x="1870880" y="2977801"/>
          <a:ext cx="534537" cy="342103"/>
        </a:xfrm>
        <a:prstGeom prst="downArrow">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7A95F7-7824-49A1-855B-C934FE550C16}">
      <dsp:nvSpPr>
        <dsp:cNvPr id="0" name=""/>
        <dsp:cNvSpPr/>
      </dsp:nvSpPr>
      <dsp:spPr>
        <a:xfrm>
          <a:off x="855259" y="3251484"/>
          <a:ext cx="2565779" cy="641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Inference</a:t>
          </a:r>
          <a:endParaRPr lang="en-US" sz="2200" kern="1200" dirty="0"/>
        </a:p>
      </dsp:txBody>
      <dsp:txXfrm>
        <a:off x="855259" y="3251484"/>
        <a:ext cx="2565779" cy="641444"/>
      </dsp:txXfrm>
    </dsp:sp>
    <dsp:sp modelId="{8CF4C0AC-4681-4F2E-9958-EBD2277E882E}">
      <dsp:nvSpPr>
        <dsp:cNvPr id="0" name=""/>
        <dsp:cNvSpPr/>
      </dsp:nvSpPr>
      <dsp:spPr>
        <a:xfrm>
          <a:off x="1757558" y="1664122"/>
          <a:ext cx="962167" cy="96216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err="1" smtClean="0"/>
            <a:t>Img</a:t>
          </a:r>
          <a:r>
            <a:rPr lang="en-US" sz="1700" kern="1200" dirty="0" smtClean="0"/>
            <a:t> 640</a:t>
          </a:r>
          <a:endParaRPr lang="en-US" sz="1700" kern="1200" dirty="0"/>
        </a:p>
      </dsp:txBody>
      <dsp:txXfrm>
        <a:off x="1898464" y="1805028"/>
        <a:ext cx="680355" cy="680355"/>
      </dsp:txXfrm>
    </dsp:sp>
    <dsp:sp modelId="{F3547393-EEA7-4641-833E-84DFD66671B4}">
      <dsp:nvSpPr>
        <dsp:cNvPr id="0" name=""/>
        <dsp:cNvSpPr/>
      </dsp:nvSpPr>
      <dsp:spPr>
        <a:xfrm>
          <a:off x="1069074" y="942283"/>
          <a:ext cx="962167" cy="962167"/>
        </a:xfrm>
        <a:prstGeom prst="ellipse">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Batch 16</a:t>
          </a:r>
          <a:endParaRPr lang="en-US" sz="1700" kern="1200" dirty="0"/>
        </a:p>
      </dsp:txBody>
      <dsp:txXfrm>
        <a:off x="1209980" y="1083189"/>
        <a:ext cx="680355" cy="680355"/>
      </dsp:txXfrm>
    </dsp:sp>
    <dsp:sp modelId="{EA21E181-AD01-4528-A2EC-1972F81FE106}">
      <dsp:nvSpPr>
        <dsp:cNvPr id="0" name=""/>
        <dsp:cNvSpPr/>
      </dsp:nvSpPr>
      <dsp:spPr>
        <a:xfrm>
          <a:off x="2052623" y="709652"/>
          <a:ext cx="962167" cy="962167"/>
        </a:xfrm>
        <a:prstGeom prst="ellipse">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300 epochs</a:t>
          </a:r>
          <a:endParaRPr lang="en-US" sz="1700" kern="1200" dirty="0"/>
        </a:p>
      </dsp:txBody>
      <dsp:txXfrm>
        <a:off x="2193529" y="850558"/>
        <a:ext cx="680355" cy="680355"/>
      </dsp:txXfrm>
    </dsp:sp>
    <dsp:sp modelId="{8264017C-26A4-4716-90CA-9D194B52BC61}">
      <dsp:nvSpPr>
        <dsp:cNvPr id="0" name=""/>
        <dsp:cNvSpPr/>
      </dsp:nvSpPr>
      <dsp:spPr>
        <a:xfrm>
          <a:off x="641444" y="514653"/>
          <a:ext cx="2993409" cy="2394727"/>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1ED11-FD24-4977-B242-C46F9D5F766D}" type="datetimeFigureOut">
              <a:rPr lang="en-US" smtClean="0"/>
              <a:t>6/7/2024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5F2C8-3EA9-407A-B040-C2520809D18A}" type="slidenum">
              <a:rPr lang="en-US" smtClean="0"/>
              <a:t>‹#›</a:t>
            </a:fld>
            <a:endParaRPr lang="en-US"/>
          </a:p>
        </p:txBody>
      </p:sp>
    </p:spTree>
    <p:extLst>
      <p:ext uri="{BB962C8B-B14F-4D97-AF65-F5344CB8AC3E}">
        <p14:creationId xmlns:p14="http://schemas.microsoft.com/office/powerpoint/2010/main" val="1183039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238e24e2242_2_9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0" name="Google Shape;1910;g238e24e2242_2_9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1" name="Google Shape;1911;g238e24e2242_2_9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877950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238e24e2242_2_1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3" name="Google Shape;2133;g238e24e2242_2_1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4" name="Google Shape;2134;g238e24e2242_2_1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12</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3927829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238e24e2242_2_1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2" name="Google Shape;2122;g238e24e2242_2_1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23" name="Google Shape;2123;g238e24e2242_2_1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13</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176144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238e24e2242_2_1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3" name="Google Shape;2133;g238e24e2242_2_11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4" name="Google Shape;2134;g238e24e2242_2_11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14</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3979312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238e24e2242_2_1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2" name="Google Shape;2122;g238e24e2242_2_11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23" name="Google Shape;2123;g238e24e2242_2_11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15</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280673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239193c84c8_2_9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4" name="Google Shape;2144;g239193c84c8_2_9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5" name="Google Shape;2145;g239193c84c8_2_9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lang="en-GB"/>
          </a:p>
        </p:txBody>
      </p:sp>
    </p:spTree>
    <p:extLst>
      <p:ext uri="{BB962C8B-B14F-4D97-AF65-F5344CB8AC3E}">
        <p14:creationId xmlns:p14="http://schemas.microsoft.com/office/powerpoint/2010/main" val="2158422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238e24e2242_2_1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6" name="Google Shape;2156;g238e24e2242_2_1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7" name="Google Shape;2157;g238e24e2242_2_1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17</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3016400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239193c84c8_1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0" name="Google Shape;2170;g239193c84c8_1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785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2"/>
        <p:cNvGrpSpPr/>
        <p:nvPr/>
      </p:nvGrpSpPr>
      <p:grpSpPr>
        <a:xfrm>
          <a:off x="0" y="0"/>
          <a:ext cx="0" cy="0"/>
          <a:chOff x="0" y="0"/>
          <a:chExt cx="0" cy="0"/>
        </a:xfrm>
      </p:grpSpPr>
      <p:sp>
        <p:nvSpPr>
          <p:cNvPr id="2163" name="Google Shape;2163;g238df9c57f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4" name="Google Shape;2164;g238df9c57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3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239193c84c8_1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239193c84c8_1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600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238e24e2242_2_9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1" name="Google Shape;1941;g238e24e2242_2_9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2" name="Google Shape;1942;g238e24e2242_2_9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21</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1901122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38e24e2242_2_9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8" name="Google Shape;1918;g238e24e2242_2_9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9" name="Google Shape;1919;g238e24e2242_2_9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44517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238e24e2242_2_9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9" name="Google Shape;1949;g238e24e2242_2_9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0" name="Google Shape;1950;g238e24e2242_2_9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126266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238e24e2242_2_9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9" name="Google Shape;1959;g238e24e2242_2_9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0" name="Google Shape;1960;g238e24e2242_2_9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3627248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238e24e2242_2_1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6" name="Google Shape;2156;g238e24e2242_2_1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7" name="Google Shape;2157;g238e24e2242_2_1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5</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2705504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238e24e2242_2_9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1" name="Google Shape;1981;g238e24e2242_2_9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2" name="Google Shape;1982;g238e24e2242_2_9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6</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2665037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238e24e2242_2_10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8" name="Google Shape;2048;g238e24e2242_2_10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049" name="Google Shape;2049;g238e24e2242_2_10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7</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366851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238e24e2242_2_10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4" name="Google Shape;2014;g238e24e2242_2_10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58750" indent="0">
              <a:buNone/>
            </a:pPr>
            <a:r>
              <a:rPr lang="en-US" b="1" dirty="0" smtClean="0"/>
              <a:t>Data</a:t>
            </a:r>
            <a:r>
              <a:rPr lang="en-US" b="1" baseline="0" dirty="0" smtClean="0"/>
              <a:t> Split: </a:t>
            </a:r>
            <a:r>
              <a:rPr lang="en-US" dirty="0" smtClean="0"/>
              <a:t>Train=85% and Validate15%</a:t>
            </a:r>
          </a:p>
          <a:p>
            <a:pPr marL="158750" indent="0">
              <a:buNone/>
            </a:pPr>
            <a:endParaRPr lang="en-US" dirty="0" smtClean="0"/>
          </a:p>
          <a:p>
            <a:pPr marL="158750" indent="0">
              <a:buNone/>
            </a:pPr>
            <a:r>
              <a:rPr lang="en-US" b="1" dirty="0" smtClean="0"/>
              <a:t>Data Issues: </a:t>
            </a:r>
            <a:r>
              <a:rPr lang="en-US" dirty="0" smtClean="0"/>
              <a:t>rgb_0068_00000001.jpg: ignoring corrupt image/label: non-normalized or out of bounds coordinates [1.0005]</a:t>
            </a:r>
          </a:p>
          <a:p>
            <a:pPr marL="158750" indent="0">
              <a:buNone/>
            </a:pPr>
            <a:endPar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sz="1100" b="1"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Augmentation:</a:t>
            </a:r>
          </a:p>
          <a:p>
            <a:pPr marL="158750" indent="0">
              <a:buNone/>
            </a:pP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1. </a:t>
            </a:r>
            <a:r>
              <a:rPr lang="en-US" sz="1100" b="0" i="0" u="none" strike="noStrike" cap="none" dirty="0" err="1" smtClean="0">
                <a:solidFill>
                  <a:srgbClr val="000000"/>
                </a:solidFill>
                <a:effectLst/>
                <a:latin typeface="Arial" panose="020B0604020202020204"/>
                <a:ea typeface="Arial" panose="020B0604020202020204"/>
                <a:cs typeface="Arial" panose="020B0604020202020204"/>
                <a:sym typeface="Arial" panose="020B0604020202020204"/>
              </a:rPr>
              <a:t>Albumentations</a:t>
            </a:r>
            <a:endPar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tabLst/>
              <a:defRPr/>
            </a:pPr>
            <a:r>
              <a:rPr lang="en-US" sz="1100" b="0" i="0" u="none" strike="noStrike" cap="none" dirty="0" smtClean="0">
                <a:solidFill>
                  <a:srgbClr val="000000"/>
                </a:solidFill>
                <a:effectLst/>
                <a:latin typeface="Arial" panose="020B0604020202020204"/>
                <a:cs typeface="Arial" panose="020B0604020202020204"/>
                <a:sym typeface="Arial" panose="020B0604020202020204"/>
              </a:rPr>
              <a:t>2. </a:t>
            </a:r>
            <a:r>
              <a:rPr lang="en-US" sz="1100" b="0" i="0" u="none" strike="noStrike" cap="none" dirty="0" err="1" smtClean="0">
                <a:solidFill>
                  <a:srgbClr val="000000"/>
                </a:solidFill>
                <a:effectLst/>
                <a:latin typeface="Arial" panose="020B0604020202020204"/>
                <a:ea typeface="Arial" panose="020B0604020202020204"/>
                <a:cs typeface="Arial" panose="020B0604020202020204"/>
                <a:sym typeface="Arial" panose="020B0604020202020204"/>
              </a:rPr>
              <a:t>Hyperparameters</a:t>
            </a:r>
            <a:r>
              <a:rPr lang="en-US" sz="1100" b="0" i="0" u="none" strike="noStrike" cap="none" dirty="0" smtClean="0">
                <a:solidFill>
                  <a:srgbClr val="000000"/>
                </a:solidFill>
                <a:effectLst/>
                <a:latin typeface="Arial" panose="020B0604020202020204"/>
                <a:ea typeface="Arial" panose="020B0604020202020204"/>
                <a:cs typeface="Arial" panose="020B0604020202020204"/>
                <a:sym typeface="Arial" panose="020B0604020202020204"/>
              </a:rPr>
              <a:t> for low, medium, and high-augmentation COCO training from scratch</a:t>
            </a:r>
          </a:p>
        </p:txBody>
      </p:sp>
      <p:sp>
        <p:nvSpPr>
          <p:cNvPr id="2015" name="Google Shape;2015;g238e24e2242_2_10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8</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464422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9"/>
        <p:cNvGrpSpPr/>
        <p:nvPr/>
      </p:nvGrpSpPr>
      <p:grpSpPr>
        <a:xfrm>
          <a:off x="0" y="0"/>
          <a:ext cx="0" cy="0"/>
          <a:chOff x="0" y="0"/>
          <a:chExt cx="0" cy="0"/>
        </a:xfrm>
      </p:grpSpPr>
      <p:sp>
        <p:nvSpPr>
          <p:cNvPr id="2070" name="Google Shape;2070;g238e24e2242_2_10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1" name="Google Shape;2071;g238e24e2242_2_10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72" name="Google Shape;2072;g238e24e2242_2_10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微软雅黑" panose="020B0503020204020204" charset="-122"/>
              <a:buNone/>
            </a:pPr>
            <a:fld id="{00000000-1234-1234-1234-123412341234}" type="slidenum">
              <a:rPr lang="en-GB"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9</a:t>
            </a:fld>
            <a:endParaRPr sz="1200" b="0" i="0" u="none" strike="noStrike" cap="none">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485462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1AFB3A-3AAC-4AA5-9409-B01BF9E4E460}"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137D3-4AA2-460D-811B-9729E3EA5004}" type="slidenum">
              <a:rPr lang="en-US" smtClean="0"/>
              <a:t>‹#›</a:t>
            </a:fld>
            <a:endParaRPr lang="en-US"/>
          </a:p>
        </p:txBody>
      </p:sp>
    </p:spTree>
    <p:extLst>
      <p:ext uri="{BB962C8B-B14F-4D97-AF65-F5344CB8AC3E}">
        <p14:creationId xmlns:p14="http://schemas.microsoft.com/office/powerpoint/2010/main" val="3542394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1AFB3A-3AAC-4AA5-9409-B01BF9E4E460}"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137D3-4AA2-460D-811B-9729E3EA5004}" type="slidenum">
              <a:rPr lang="en-US" smtClean="0"/>
              <a:t>‹#›</a:t>
            </a:fld>
            <a:endParaRPr lang="en-US"/>
          </a:p>
        </p:txBody>
      </p:sp>
    </p:spTree>
    <p:extLst>
      <p:ext uri="{BB962C8B-B14F-4D97-AF65-F5344CB8AC3E}">
        <p14:creationId xmlns:p14="http://schemas.microsoft.com/office/powerpoint/2010/main" val="1060691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1AFB3A-3AAC-4AA5-9409-B01BF9E4E460}"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137D3-4AA2-460D-811B-9729E3EA5004}" type="slidenum">
              <a:rPr lang="en-US" smtClean="0"/>
              <a:t>‹#›</a:t>
            </a:fld>
            <a:endParaRPr lang="en-US"/>
          </a:p>
        </p:txBody>
      </p:sp>
    </p:spTree>
    <p:extLst>
      <p:ext uri="{BB962C8B-B14F-4D97-AF65-F5344CB8AC3E}">
        <p14:creationId xmlns:p14="http://schemas.microsoft.com/office/powerpoint/2010/main" val="1045179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封面样式2-首页2">
  <p:cSld name="封面样式2-首页2">
    <p:spTree>
      <p:nvGrpSpPr>
        <p:cNvPr id="1" name="Shape 56"/>
        <p:cNvGrpSpPr/>
        <p:nvPr/>
      </p:nvGrpSpPr>
      <p:grpSpPr>
        <a:xfrm>
          <a:off x="0" y="0"/>
          <a:ext cx="0" cy="0"/>
          <a:chOff x="0" y="0"/>
          <a:chExt cx="0" cy="0"/>
        </a:xfrm>
      </p:grpSpPr>
      <p:sp>
        <p:nvSpPr>
          <p:cNvPr id="57" name="Google Shape;57;p14"/>
          <p:cNvSpPr/>
          <p:nvPr/>
        </p:nvSpPr>
        <p:spPr>
          <a:xfrm>
            <a:off x="11373037" y="1"/>
            <a:ext cx="818963" cy="6858000"/>
          </a:xfrm>
          <a:prstGeom prst="rect">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8" name="Google Shape;58;p14"/>
          <p:cNvSpPr/>
          <p:nvPr/>
        </p:nvSpPr>
        <p:spPr>
          <a:xfrm>
            <a:off x="0" y="0"/>
            <a:ext cx="11379387" cy="68580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cxnSp>
        <p:nvCxnSpPr>
          <p:cNvPr id="59" name="Google Shape;59;p14"/>
          <p:cNvCxnSpPr/>
          <p:nvPr/>
        </p:nvCxnSpPr>
        <p:spPr>
          <a:xfrm>
            <a:off x="11373037" y="0"/>
            <a:ext cx="0" cy="6858000"/>
          </a:xfrm>
          <a:prstGeom prst="straightConnector1">
            <a:avLst/>
          </a:prstGeom>
          <a:noFill/>
          <a:ln w="12700" cap="flat" cmpd="sng">
            <a:solidFill>
              <a:schemeClr val="lt1"/>
            </a:solidFill>
            <a:prstDash val="solid"/>
            <a:miter lim="800000"/>
            <a:headEnd type="none" w="sm" len="sm"/>
            <a:tailEnd type="none" w="sm" len="sm"/>
          </a:ln>
        </p:spPr>
      </p:cxnSp>
      <p:pic>
        <p:nvPicPr>
          <p:cNvPr id="60" name="Google Shape;60;p14"/>
          <p:cNvPicPr preferRelativeResize="0"/>
          <p:nvPr/>
        </p:nvPicPr>
        <p:blipFill rotWithShape="1">
          <a:blip r:embed="rId2"/>
          <a:srcRect/>
          <a:stretch>
            <a:fillRect/>
          </a:stretch>
        </p:blipFill>
        <p:spPr>
          <a:xfrm>
            <a:off x="-2610651" y="161103"/>
            <a:ext cx="6791691" cy="6535792"/>
          </a:xfrm>
          <a:prstGeom prst="rect">
            <a:avLst/>
          </a:prstGeom>
          <a:noFill/>
          <a:ln>
            <a:noFill/>
          </a:ln>
        </p:spPr>
      </p:pic>
      <p:sp>
        <p:nvSpPr>
          <p:cNvPr id="61" name="Google Shape;61;p14"/>
          <p:cNvSpPr/>
          <p:nvPr/>
        </p:nvSpPr>
        <p:spPr>
          <a:xfrm>
            <a:off x="0" y="1504951"/>
            <a:ext cx="12192000" cy="3848100"/>
          </a:xfrm>
          <a:prstGeom prst="rect">
            <a:avLst/>
          </a:prstGeom>
          <a:solidFill>
            <a:schemeClr val="lt1"/>
          </a:solidFill>
          <a:ln>
            <a:noFill/>
          </a:ln>
          <a:effectLst>
            <a:outerShdw blurRad="101600" sx="101000" sy="101000" algn="ctr" rotWithShape="0">
              <a:srgbClr val="000000">
                <a:alpha val="21960"/>
              </a:srgbClr>
            </a:outerShdw>
          </a:effectLst>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None/>
            </a:pPr>
            <a:endParaRPr sz="1867"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2" name="Google Shape;62;p14"/>
          <p:cNvSpPr/>
          <p:nvPr/>
        </p:nvSpPr>
        <p:spPr>
          <a:xfrm rot="10800000" flipH="1">
            <a:off x="5143365" y="3786901"/>
            <a:ext cx="6236023" cy="193259"/>
          </a:xfrm>
          <a:custGeom>
            <a:avLst/>
            <a:gdLst/>
            <a:ahLst/>
            <a:cxnLst/>
            <a:rect l="l" t="t" r="r" b="b"/>
            <a:pathLst>
              <a:path w="6415214" h="193259" extrusionOk="0">
                <a:moveTo>
                  <a:pt x="6415214" y="193259"/>
                </a:moveTo>
                <a:lnTo>
                  <a:pt x="511261" y="193259"/>
                </a:lnTo>
                <a:lnTo>
                  <a:pt x="232301" y="0"/>
                </a:lnTo>
                <a:cubicBezTo>
                  <a:pt x="233095" y="65213"/>
                  <a:pt x="229125" y="128046"/>
                  <a:pt x="229919" y="193259"/>
                </a:cubicBezTo>
                <a:lnTo>
                  <a:pt x="0" y="193259"/>
                </a:lnTo>
              </a:path>
            </a:pathLst>
          </a:custGeom>
          <a:noFill/>
          <a:ln w="28575" cap="flat" cmpd="sng">
            <a:solidFill>
              <a:schemeClr val="accent1"/>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lnSpc>
                <a:spcPct val="130000"/>
              </a:lnSpc>
              <a:spcBef>
                <a:spcPts val="0"/>
              </a:spcBef>
              <a:spcAft>
                <a:spcPts val="0"/>
              </a:spcAft>
              <a:buNone/>
            </a:pPr>
            <a:endParaRPr sz="1867"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3" name="Google Shape;63;p14"/>
          <p:cNvSpPr txBox="1">
            <a:spLocks noGrp="1"/>
          </p:cNvSpPr>
          <p:nvPr>
            <p:ph type="title"/>
          </p:nvPr>
        </p:nvSpPr>
        <p:spPr>
          <a:xfrm>
            <a:off x="5113421" y="2847041"/>
            <a:ext cx="6236023" cy="623217"/>
          </a:xfrm>
          <a:prstGeom prst="rect">
            <a:avLst/>
          </a:prstGeom>
          <a:noFill/>
          <a:ln>
            <a:noFill/>
          </a:ln>
        </p:spPr>
        <p:txBody>
          <a:bodyPr spcFirstLastPara="1" wrap="square" lIns="0" tIns="34275" rIns="68575" bIns="34275" anchor="ctr" anchorCtr="0">
            <a:spAutoFit/>
          </a:bodyPr>
          <a:lstStyle>
            <a:lvl1pPr lvl="0" algn="l">
              <a:lnSpc>
                <a:spcPct val="100000"/>
              </a:lnSpc>
              <a:spcBef>
                <a:spcPts val="0"/>
              </a:spcBef>
              <a:spcAft>
                <a:spcPts val="0"/>
              </a:spcAft>
              <a:buSzPts val="1100"/>
              <a:buNone/>
              <a:defRPr sz="36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64" name="Google Shape;64;p14"/>
          <p:cNvSpPr txBox="1">
            <a:spLocks noGrp="1"/>
          </p:cNvSpPr>
          <p:nvPr>
            <p:ph type="body" idx="1"/>
          </p:nvPr>
        </p:nvSpPr>
        <p:spPr>
          <a:xfrm>
            <a:off x="5137016" y="2329802"/>
            <a:ext cx="5154585" cy="376483"/>
          </a:xfrm>
          <a:prstGeom prst="rect">
            <a:avLst/>
          </a:prstGeom>
          <a:noFill/>
          <a:ln>
            <a:noFill/>
          </a:ln>
        </p:spPr>
        <p:txBody>
          <a:bodyPr spcFirstLastPara="1" wrap="square" lIns="0" tIns="34275" rIns="68575" bIns="34275" anchor="t" anchorCtr="0">
            <a:spAutoFit/>
          </a:bodyPr>
          <a:lstStyle>
            <a:lvl1pPr marL="609585" lvl="0" indent="-304792" algn="l">
              <a:lnSpc>
                <a:spcPct val="90000"/>
              </a:lnSpc>
              <a:spcBef>
                <a:spcPts val="1067"/>
              </a:spcBef>
              <a:spcAft>
                <a:spcPts val="0"/>
              </a:spcAft>
              <a:buClr>
                <a:srgbClr val="595959"/>
              </a:buClr>
              <a:buSzPts val="900"/>
              <a:buNone/>
              <a:defRPr sz="1200">
                <a:solidFill>
                  <a:srgbClr val="595959"/>
                </a:solidFill>
                <a:latin typeface="Arial" panose="020B0604020202020204"/>
                <a:ea typeface="Arial" panose="020B0604020202020204"/>
                <a:cs typeface="Arial" panose="020B0604020202020204"/>
                <a:sym typeface="Arial" panose="020B0604020202020204"/>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65" name="Google Shape;65;p14"/>
          <p:cNvSpPr txBox="1">
            <a:spLocks noGrp="1"/>
          </p:cNvSpPr>
          <p:nvPr>
            <p:ph type="body" idx="2"/>
          </p:nvPr>
        </p:nvSpPr>
        <p:spPr>
          <a:xfrm>
            <a:off x="5143365" y="4119356"/>
            <a:ext cx="4065361" cy="503762"/>
          </a:xfrm>
          <a:prstGeom prst="rect">
            <a:avLst/>
          </a:prstGeom>
          <a:noFill/>
          <a:ln>
            <a:noFill/>
          </a:ln>
        </p:spPr>
        <p:txBody>
          <a:bodyPr spcFirstLastPara="1" wrap="square" lIns="0" tIns="34275" rIns="68575" bIns="34275" anchor="ctr" anchorCtr="0">
            <a:spAutoFit/>
          </a:bodyPr>
          <a:lstStyle>
            <a:lvl1pPr marL="609585" lvl="0" indent="-304792" algn="l">
              <a:lnSpc>
                <a:spcPct val="130000"/>
              </a:lnSpc>
              <a:spcBef>
                <a:spcPts val="1067"/>
              </a:spcBef>
              <a:spcAft>
                <a:spcPts val="0"/>
              </a:spcAft>
              <a:buClr>
                <a:srgbClr val="262626"/>
              </a:buClr>
              <a:buSzPts val="1100"/>
              <a:buNone/>
              <a:defRPr sz="1467">
                <a:solidFill>
                  <a:srgbClr val="262626"/>
                </a:solidFill>
              </a:defRPr>
            </a:lvl1pPr>
            <a:lvl2pPr marL="1219170" lvl="1" indent="-423323" algn="l">
              <a:lnSpc>
                <a:spcPct val="90000"/>
              </a:lnSpc>
              <a:spcBef>
                <a:spcPts val="533"/>
              </a:spcBef>
              <a:spcAft>
                <a:spcPts val="0"/>
              </a:spcAft>
              <a:buClr>
                <a:schemeClr val="dk1"/>
              </a:buClr>
              <a:buSzPts val="1400"/>
              <a:buChar char="•"/>
              <a:defRPr sz="1867"/>
            </a:lvl2pPr>
            <a:lvl3pPr marL="1828754" lvl="2" indent="-423323" algn="l">
              <a:lnSpc>
                <a:spcPct val="90000"/>
              </a:lnSpc>
              <a:spcBef>
                <a:spcPts val="533"/>
              </a:spcBef>
              <a:spcAft>
                <a:spcPts val="0"/>
              </a:spcAft>
              <a:buClr>
                <a:schemeClr val="dk1"/>
              </a:buClr>
              <a:buSzPts val="1400"/>
              <a:buChar char="•"/>
              <a:defRPr sz="1867"/>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pic>
        <p:nvPicPr>
          <p:cNvPr id="66" name="Google Shape;66;p14"/>
          <p:cNvPicPr preferRelativeResize="0"/>
          <p:nvPr/>
        </p:nvPicPr>
        <p:blipFill rotWithShape="1">
          <a:blip r:embed="rId3"/>
          <a:srcRect/>
          <a:stretch>
            <a:fillRect/>
          </a:stretch>
        </p:blipFill>
        <p:spPr>
          <a:xfrm>
            <a:off x="1111261" y="2359437"/>
            <a:ext cx="2855387" cy="2169616"/>
          </a:xfrm>
          <a:prstGeom prst="rect">
            <a:avLst/>
          </a:prstGeom>
          <a:noFill/>
          <a:ln>
            <a:noFill/>
          </a:ln>
        </p:spPr>
      </p:pic>
    </p:spTree>
    <p:extLst>
      <p:ext uri="{BB962C8B-B14F-4D97-AF65-F5344CB8AC3E}">
        <p14:creationId xmlns:p14="http://schemas.microsoft.com/office/powerpoint/2010/main" val="1195033982"/>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目录样式2-1">
  <p:cSld name="目录样式2-1">
    <p:spTree>
      <p:nvGrpSpPr>
        <p:cNvPr id="1" name="Shape 67"/>
        <p:cNvGrpSpPr/>
        <p:nvPr/>
      </p:nvGrpSpPr>
      <p:grpSpPr>
        <a:xfrm>
          <a:off x="0" y="0"/>
          <a:ext cx="0" cy="0"/>
          <a:chOff x="0" y="0"/>
          <a:chExt cx="0" cy="0"/>
        </a:xfrm>
      </p:grpSpPr>
      <p:sp>
        <p:nvSpPr>
          <p:cNvPr id="68" name="Google Shape;68;p15"/>
          <p:cNvSpPr/>
          <p:nvPr/>
        </p:nvSpPr>
        <p:spPr>
          <a:xfrm>
            <a:off x="1" y="2289051"/>
            <a:ext cx="12192001" cy="196859"/>
          </a:xfrm>
          <a:prstGeom prst="rect">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9" name="Google Shape;69;p15"/>
          <p:cNvPicPr preferRelativeResize="0"/>
          <p:nvPr/>
        </p:nvPicPr>
        <p:blipFill rotWithShape="1">
          <a:blip r:embed="rId2"/>
          <a:srcRect t="15558" b="38705"/>
          <a:stretch>
            <a:fillRect/>
          </a:stretch>
        </p:blipFill>
        <p:spPr>
          <a:xfrm>
            <a:off x="1" y="0"/>
            <a:ext cx="12192000" cy="2290219"/>
          </a:xfrm>
          <a:prstGeom prst="rect">
            <a:avLst/>
          </a:prstGeom>
          <a:noFill/>
          <a:ln>
            <a:noFill/>
          </a:ln>
        </p:spPr>
      </p:pic>
      <p:sp>
        <p:nvSpPr>
          <p:cNvPr id="70" name="Google Shape;70;p15"/>
          <p:cNvSpPr/>
          <p:nvPr/>
        </p:nvSpPr>
        <p:spPr>
          <a:xfrm>
            <a:off x="-1" y="-7884"/>
            <a:ext cx="12192001" cy="2298103"/>
          </a:xfrm>
          <a:prstGeom prst="rect">
            <a:avLst/>
          </a:prstGeom>
          <a:solidFill>
            <a:schemeClr val="accent1">
              <a:alpha val="89803"/>
            </a:schemeClr>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71" name="Google Shape;71;p15"/>
          <p:cNvPicPr preferRelativeResize="0"/>
          <p:nvPr/>
        </p:nvPicPr>
        <p:blipFill rotWithShape="1">
          <a:blip r:embed="rId3"/>
          <a:srcRect/>
          <a:stretch>
            <a:fillRect/>
          </a:stretch>
        </p:blipFill>
        <p:spPr>
          <a:xfrm>
            <a:off x="5024354" y="841212"/>
            <a:ext cx="2143293" cy="599913"/>
          </a:xfrm>
          <a:prstGeom prst="rect">
            <a:avLst/>
          </a:prstGeom>
          <a:noFill/>
          <a:ln>
            <a:noFill/>
          </a:ln>
        </p:spPr>
      </p:pic>
      <p:cxnSp>
        <p:nvCxnSpPr>
          <p:cNvPr id="72" name="Google Shape;72;p15"/>
          <p:cNvCxnSpPr/>
          <p:nvPr/>
        </p:nvCxnSpPr>
        <p:spPr>
          <a:xfrm>
            <a:off x="-81481" y="2289051"/>
            <a:ext cx="12339873" cy="0"/>
          </a:xfrm>
          <a:prstGeom prst="straightConnector1">
            <a:avLst/>
          </a:prstGeom>
          <a:noFill/>
          <a:ln w="19050"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250731579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内页样式1-常规">
  <p:cSld name="内页样式1-常规">
    <p:spTree>
      <p:nvGrpSpPr>
        <p:cNvPr id="1" name="Shape 73"/>
        <p:cNvGrpSpPr/>
        <p:nvPr/>
      </p:nvGrpSpPr>
      <p:grpSpPr>
        <a:xfrm>
          <a:off x="0" y="0"/>
          <a:ext cx="0" cy="0"/>
          <a:chOff x="0" y="0"/>
          <a:chExt cx="0" cy="0"/>
        </a:xfrm>
      </p:grpSpPr>
      <p:cxnSp>
        <p:nvCxnSpPr>
          <p:cNvPr id="74" name="Google Shape;74;p16"/>
          <p:cNvCxnSpPr/>
          <p:nvPr/>
        </p:nvCxnSpPr>
        <p:spPr>
          <a:xfrm>
            <a:off x="1550090" y="863157"/>
            <a:ext cx="10318623" cy="0"/>
          </a:xfrm>
          <a:prstGeom prst="straightConnector1">
            <a:avLst/>
          </a:prstGeom>
          <a:noFill/>
          <a:ln w="28575" cap="flat" cmpd="sng">
            <a:solidFill>
              <a:schemeClr val="accent3"/>
            </a:solidFill>
            <a:prstDash val="solid"/>
            <a:miter lim="800000"/>
            <a:headEnd type="none" w="sm" len="sm"/>
            <a:tailEnd type="none" w="sm" len="sm"/>
          </a:ln>
        </p:spPr>
      </p:cxnSp>
      <p:sp>
        <p:nvSpPr>
          <p:cNvPr id="75" name="Google Shape;75;p16"/>
          <p:cNvSpPr/>
          <p:nvPr/>
        </p:nvSpPr>
        <p:spPr>
          <a:xfrm>
            <a:off x="11155416" y="6188075"/>
            <a:ext cx="713296" cy="669925"/>
          </a:xfrm>
          <a:prstGeom prst="rect">
            <a:avLst/>
          </a:prstGeom>
          <a:solidFill>
            <a:schemeClr val="accent4"/>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6" name="Google Shape;76;p16"/>
          <p:cNvSpPr/>
          <p:nvPr/>
        </p:nvSpPr>
        <p:spPr>
          <a:xfrm>
            <a:off x="318633" y="0"/>
            <a:ext cx="1048735" cy="873125"/>
          </a:xfrm>
          <a:prstGeom prst="rect">
            <a:avLst/>
          </a:prstGeom>
          <a:solidFill>
            <a:schemeClr val="accent1"/>
          </a:solidFill>
          <a:ln w="12700" cap="flat" cmpd="sng">
            <a:solidFill>
              <a:schemeClr val="accent1"/>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7" name="Google Shape;77;p16"/>
          <p:cNvSpPr txBox="1">
            <a:spLocks noGrp="1"/>
          </p:cNvSpPr>
          <p:nvPr>
            <p:ph type="title"/>
          </p:nvPr>
        </p:nvSpPr>
        <p:spPr>
          <a:xfrm>
            <a:off x="1606551" y="355873"/>
            <a:ext cx="8643848" cy="457018"/>
          </a:xfrm>
          <a:prstGeom prst="rect">
            <a:avLst/>
          </a:prstGeom>
          <a:noFill/>
          <a:ln>
            <a:noFill/>
          </a:ln>
        </p:spPr>
        <p:txBody>
          <a:bodyPr spcFirstLastPara="1" wrap="square" lIns="68575" tIns="34275" rIns="68575" bIns="34275" anchor="ctr" anchorCtr="0">
            <a:spAutoFit/>
          </a:bodyPr>
          <a:lstStyle>
            <a:lvl1pPr lvl="0" algn="l">
              <a:lnSpc>
                <a:spcPct val="90000"/>
              </a:lnSpc>
              <a:spcBef>
                <a:spcPts val="0"/>
              </a:spcBef>
              <a:spcAft>
                <a:spcPts val="0"/>
              </a:spcAft>
              <a:buSzPts val="1100"/>
              <a:buNone/>
              <a:defRPr sz="2800" b="1">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a:endParaRPr/>
          </a:p>
        </p:txBody>
      </p:sp>
      <p:sp>
        <p:nvSpPr>
          <p:cNvPr id="78" name="Google Shape;78;p16"/>
          <p:cNvSpPr/>
          <p:nvPr/>
        </p:nvSpPr>
        <p:spPr>
          <a:xfrm>
            <a:off x="318631" y="6188075"/>
            <a:ext cx="10844339" cy="669925"/>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9" name="Google Shape;79;p16"/>
          <p:cNvSpPr txBox="1"/>
          <p:nvPr/>
        </p:nvSpPr>
        <p:spPr>
          <a:xfrm>
            <a:off x="11233151" y="6353782"/>
            <a:ext cx="550863" cy="338514"/>
          </a:xfrm>
          <a:prstGeom prst="rect">
            <a:avLst/>
          </a:prstGeom>
          <a:noFill/>
          <a:ln>
            <a:noFill/>
          </a:ln>
        </p:spPr>
        <p:txBody>
          <a:bodyPr spcFirstLastPara="1" wrap="square" lIns="91433" tIns="45700" rIns="91433" bIns="45700" anchor="ctr" anchorCtr="0">
            <a:spAutoFit/>
          </a:bodyPr>
          <a:lstStyle/>
          <a:p>
            <a:pPr marL="0" marR="0" lvl="0" indent="0" algn="ctr" rtl="0">
              <a:spcBef>
                <a:spcPts val="0"/>
              </a:spcBef>
              <a:spcAft>
                <a:spcPts val="0"/>
              </a:spcAft>
              <a:buNone/>
            </a:pPr>
            <a:fld id="{00000000-1234-1234-1234-123412341234}" type="slidenum">
              <a:rPr lang="en-GB" sz="1600" b="0" i="0" u="none" strike="noStrike" cap="none">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rPr>
              <a:pPr marL="0" marR="0" lvl="0" indent="0" algn="ctr" rtl="0">
                <a:spcBef>
                  <a:spcPts val="0"/>
                </a:spcBef>
                <a:spcAft>
                  <a:spcPts val="0"/>
                </a:spcAft>
                <a:buNone/>
              </a:pPr>
              <a:t>‹#›</a:t>
            </a:fld>
            <a:endParaRPr sz="1600" b="0" i="0" u="none" strike="noStrike" cap="none">
              <a:solidFill>
                <a:srgbClr val="F2F2F2"/>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0" name="Google Shape;80;p16"/>
          <p:cNvSpPr/>
          <p:nvPr/>
        </p:nvSpPr>
        <p:spPr>
          <a:xfrm>
            <a:off x="1378909" y="-1611"/>
            <a:ext cx="167081" cy="874737"/>
          </a:xfrm>
          <a:prstGeom prst="rect">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81" name="Google Shape;81;p16"/>
          <p:cNvGrpSpPr/>
          <p:nvPr/>
        </p:nvGrpSpPr>
        <p:grpSpPr>
          <a:xfrm>
            <a:off x="598942" y="6399999"/>
            <a:ext cx="2542613" cy="276499"/>
            <a:chOff x="598941" y="6399999"/>
            <a:chExt cx="2542613" cy="276499"/>
          </a:xfrm>
        </p:grpSpPr>
        <p:grpSp>
          <p:nvGrpSpPr>
            <p:cNvPr id="82" name="Google Shape;82;p16"/>
            <p:cNvGrpSpPr/>
            <p:nvPr/>
          </p:nvGrpSpPr>
          <p:grpSpPr>
            <a:xfrm>
              <a:off x="2055693" y="6402621"/>
              <a:ext cx="1085861" cy="270805"/>
              <a:chOff x="10340336" y="2247899"/>
              <a:chExt cx="2724438" cy="679451"/>
            </a:xfrm>
          </p:grpSpPr>
          <p:sp>
            <p:nvSpPr>
              <p:cNvPr id="83" name="Google Shape;83;p16"/>
              <p:cNvSpPr/>
              <p:nvPr/>
            </p:nvSpPr>
            <p:spPr>
              <a:xfrm>
                <a:off x="11868131" y="2285206"/>
                <a:ext cx="534988" cy="603250"/>
              </a:xfrm>
              <a:custGeom>
                <a:avLst/>
                <a:gdLst/>
                <a:ahLst/>
                <a:cxnLst/>
                <a:rect l="l" t="t" r="r" b="b"/>
                <a:pathLst>
                  <a:path w="125" h="142" extrusionOk="0">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4" name="Google Shape;84;p16"/>
              <p:cNvSpPr/>
              <p:nvPr/>
            </p:nvSpPr>
            <p:spPr>
              <a:xfrm>
                <a:off x="12756799" y="2388393"/>
                <a:ext cx="307975" cy="463550"/>
              </a:xfrm>
              <a:custGeom>
                <a:avLst/>
                <a:gdLst/>
                <a:ahLst/>
                <a:cxnLst/>
                <a:rect l="l" t="t" r="r" b="b"/>
                <a:pathLst>
                  <a:path w="72" h="109" extrusionOk="0">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85" name="Google Shape;85;p16"/>
              <p:cNvGrpSpPr/>
              <p:nvPr/>
            </p:nvGrpSpPr>
            <p:grpSpPr>
              <a:xfrm>
                <a:off x="10340336" y="2247899"/>
                <a:ext cx="547688" cy="679451"/>
                <a:chOff x="5548313" y="2084388"/>
                <a:chExt cx="547688" cy="679451"/>
              </a:xfrm>
            </p:grpSpPr>
            <p:sp>
              <p:nvSpPr>
                <p:cNvPr id="86" name="Google Shape;86;p16"/>
                <p:cNvSpPr/>
                <p:nvPr/>
              </p:nvSpPr>
              <p:spPr>
                <a:xfrm>
                  <a:off x="5548313" y="2084388"/>
                  <a:ext cx="547688" cy="446088"/>
                </a:xfrm>
                <a:custGeom>
                  <a:avLst/>
                  <a:gdLst/>
                  <a:ahLst/>
                  <a:cxnLst/>
                  <a:rect l="l" t="t" r="r" b="b"/>
                  <a:pathLst>
                    <a:path w="128" h="105" extrusionOk="0">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87" name="Google Shape;87;p16"/>
                <p:cNvSpPr/>
                <p:nvPr/>
              </p:nvSpPr>
              <p:spPr>
                <a:xfrm>
                  <a:off x="5664200" y="2355851"/>
                  <a:ext cx="341313" cy="407988"/>
                </a:xfrm>
                <a:custGeom>
                  <a:avLst/>
                  <a:gdLst/>
                  <a:ahLst/>
                  <a:cxnLst/>
                  <a:rect l="l" t="t" r="r" b="b"/>
                  <a:pathLst>
                    <a:path w="80" h="96" extrusionOk="0">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88" name="Google Shape;88;p16"/>
              <p:cNvGrpSpPr/>
              <p:nvPr/>
            </p:nvGrpSpPr>
            <p:grpSpPr>
              <a:xfrm>
                <a:off x="11192276" y="2400300"/>
                <a:ext cx="322175" cy="373063"/>
                <a:chOff x="3792874" y="3138488"/>
                <a:chExt cx="322175" cy="373063"/>
              </a:xfrm>
            </p:grpSpPr>
            <p:sp>
              <p:nvSpPr>
                <p:cNvPr id="89" name="Google Shape;89;p16"/>
                <p:cNvSpPr/>
                <p:nvPr/>
              </p:nvSpPr>
              <p:spPr>
                <a:xfrm>
                  <a:off x="3792874" y="3235325"/>
                  <a:ext cx="112625" cy="246063"/>
                </a:xfrm>
                <a:custGeom>
                  <a:avLst/>
                  <a:gdLst/>
                  <a:ahLst/>
                  <a:cxnLst/>
                  <a:rect l="l" t="t" r="r" b="b"/>
                  <a:pathLst>
                    <a:path w="39" h="58" extrusionOk="0">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0" name="Google Shape;90;p16"/>
                <p:cNvSpPr/>
                <p:nvPr/>
              </p:nvSpPr>
              <p:spPr>
                <a:xfrm>
                  <a:off x="3980111" y="3138488"/>
                  <a:ext cx="134938" cy="373063"/>
                </a:xfrm>
                <a:custGeom>
                  <a:avLst/>
                  <a:gdLst/>
                  <a:ahLst/>
                  <a:cxnLst/>
                  <a:rect l="l" t="t" r="r" b="b"/>
                  <a:pathLst>
                    <a:path w="47" h="88" extrusionOk="0">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1" name="Google Shape;91;p16"/>
                <p:cNvSpPr/>
                <p:nvPr/>
              </p:nvSpPr>
              <p:spPr>
                <a:xfrm>
                  <a:off x="3872924" y="3138488"/>
                  <a:ext cx="75438" cy="79375"/>
                </a:xfrm>
                <a:custGeom>
                  <a:avLst/>
                  <a:gdLst/>
                  <a:ahLst/>
                  <a:cxnLst/>
                  <a:rect l="l" t="t" r="r" b="b"/>
                  <a:pathLst>
                    <a:path w="26" h="19" extrusionOk="0">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grpSp>
          <p:nvGrpSpPr>
            <p:cNvPr id="92" name="Google Shape;92;p16"/>
            <p:cNvGrpSpPr/>
            <p:nvPr/>
          </p:nvGrpSpPr>
          <p:grpSpPr>
            <a:xfrm>
              <a:off x="598941" y="6399999"/>
              <a:ext cx="1102619" cy="276499"/>
              <a:chOff x="6738929" y="2270918"/>
              <a:chExt cx="2766486" cy="693738"/>
            </a:xfrm>
          </p:grpSpPr>
          <p:grpSp>
            <p:nvGrpSpPr>
              <p:cNvPr id="93" name="Google Shape;93;p16"/>
              <p:cNvGrpSpPr/>
              <p:nvPr/>
            </p:nvGrpSpPr>
            <p:grpSpPr>
              <a:xfrm>
                <a:off x="8180494" y="2355056"/>
                <a:ext cx="484188" cy="509588"/>
                <a:chOff x="6113463" y="3541713"/>
                <a:chExt cx="484188" cy="509588"/>
              </a:xfrm>
            </p:grpSpPr>
            <p:sp>
              <p:nvSpPr>
                <p:cNvPr id="94" name="Google Shape;94;p16"/>
                <p:cNvSpPr/>
                <p:nvPr/>
              </p:nvSpPr>
              <p:spPr>
                <a:xfrm>
                  <a:off x="6113463" y="3579813"/>
                  <a:ext cx="252413" cy="428625"/>
                </a:xfrm>
                <a:custGeom>
                  <a:avLst/>
                  <a:gdLst/>
                  <a:ahLst/>
                  <a:cxnLst/>
                  <a:rect l="l" t="t" r="r" b="b"/>
                  <a:pathLst>
                    <a:path w="59" h="101" extrusionOk="0">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5" name="Google Shape;95;p16"/>
                <p:cNvSpPr/>
                <p:nvPr/>
              </p:nvSpPr>
              <p:spPr>
                <a:xfrm>
                  <a:off x="6361113" y="3541713"/>
                  <a:ext cx="236538" cy="509588"/>
                </a:xfrm>
                <a:custGeom>
                  <a:avLst/>
                  <a:gdLst/>
                  <a:ahLst/>
                  <a:cxnLst/>
                  <a:rect l="l" t="t" r="r" b="b"/>
                  <a:pathLst>
                    <a:path w="55" h="120" extrusionOk="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96" name="Google Shape;96;p16"/>
              <p:cNvGrpSpPr/>
              <p:nvPr/>
            </p:nvGrpSpPr>
            <p:grpSpPr>
              <a:xfrm>
                <a:off x="6738929" y="2270918"/>
                <a:ext cx="549275" cy="693738"/>
                <a:chOff x="6108700" y="2066926"/>
                <a:chExt cx="549275" cy="693738"/>
              </a:xfrm>
            </p:grpSpPr>
            <p:sp>
              <p:nvSpPr>
                <p:cNvPr id="97" name="Google Shape;97;p16"/>
                <p:cNvSpPr/>
                <p:nvPr/>
              </p:nvSpPr>
              <p:spPr>
                <a:xfrm>
                  <a:off x="6108700" y="2066926"/>
                  <a:ext cx="549275" cy="655638"/>
                </a:xfrm>
                <a:custGeom>
                  <a:avLst/>
                  <a:gdLst/>
                  <a:ahLst/>
                  <a:cxnLst/>
                  <a:rect l="l" t="t" r="r" b="b"/>
                  <a:pathLst>
                    <a:path w="128" h="154" extrusionOk="0">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8" name="Google Shape;98;p16"/>
                <p:cNvSpPr/>
                <p:nvPr/>
              </p:nvSpPr>
              <p:spPr>
                <a:xfrm>
                  <a:off x="6259513" y="2578101"/>
                  <a:ext cx="68263" cy="182563"/>
                </a:xfrm>
                <a:custGeom>
                  <a:avLst/>
                  <a:gdLst/>
                  <a:ahLst/>
                  <a:cxnLst/>
                  <a:rect l="l" t="t" r="r" b="b"/>
                  <a:pathLst>
                    <a:path w="16" h="43" extrusionOk="0">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99" name="Google Shape;99;p16"/>
              <p:cNvGrpSpPr/>
              <p:nvPr/>
            </p:nvGrpSpPr>
            <p:grpSpPr>
              <a:xfrm>
                <a:off x="7532962" y="2451100"/>
                <a:ext cx="368300" cy="317500"/>
                <a:chOff x="6186488" y="2930526"/>
                <a:chExt cx="368300" cy="317500"/>
              </a:xfrm>
            </p:grpSpPr>
            <p:sp>
              <p:nvSpPr>
                <p:cNvPr id="100" name="Google Shape;100;p16"/>
                <p:cNvSpPr/>
                <p:nvPr/>
              </p:nvSpPr>
              <p:spPr>
                <a:xfrm>
                  <a:off x="6310313" y="2930526"/>
                  <a:ext cx="244475" cy="317500"/>
                </a:xfrm>
                <a:custGeom>
                  <a:avLst/>
                  <a:gdLst/>
                  <a:ahLst/>
                  <a:cxnLst/>
                  <a:rect l="l" t="t" r="r" b="b"/>
                  <a:pathLst>
                    <a:path w="57" h="75" extrusionOk="0">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1" name="Google Shape;101;p16"/>
                <p:cNvSpPr/>
                <p:nvPr/>
              </p:nvSpPr>
              <p:spPr>
                <a:xfrm>
                  <a:off x="6186488" y="3009901"/>
                  <a:ext cx="123825" cy="234950"/>
                </a:xfrm>
                <a:custGeom>
                  <a:avLst/>
                  <a:gdLst/>
                  <a:ahLst/>
                  <a:cxnLst/>
                  <a:rect l="l" t="t" r="r" b="b"/>
                  <a:pathLst>
                    <a:path w="29" h="55" extrusionOk="0">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2" name="Google Shape;102;p16"/>
                <p:cNvSpPr/>
                <p:nvPr/>
              </p:nvSpPr>
              <p:spPr>
                <a:xfrm>
                  <a:off x="6259513" y="2933701"/>
                  <a:ext cx="114300" cy="73025"/>
                </a:xfrm>
                <a:custGeom>
                  <a:avLst/>
                  <a:gdLst/>
                  <a:ahLst/>
                  <a:cxnLst/>
                  <a:rect l="l" t="t" r="r" b="b"/>
                  <a:pathLst>
                    <a:path w="27" h="17" extrusionOk="0">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103" name="Google Shape;103;p16"/>
              <p:cNvSpPr/>
              <p:nvPr/>
            </p:nvSpPr>
            <p:spPr>
              <a:xfrm>
                <a:off x="9065451" y="2270918"/>
                <a:ext cx="439964" cy="615950"/>
              </a:xfrm>
              <a:custGeom>
                <a:avLst/>
                <a:gdLst/>
                <a:ahLst/>
                <a:cxnLst/>
                <a:rect l="l" t="t" r="r" b="b"/>
                <a:pathLst>
                  <a:path w="72" h="102" extrusionOk="0">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04" name="Google Shape;104;p16"/>
              <p:cNvSpPr/>
              <p:nvPr/>
            </p:nvSpPr>
            <p:spPr>
              <a:xfrm>
                <a:off x="8878184" y="2293480"/>
                <a:ext cx="236904" cy="593388"/>
              </a:xfrm>
              <a:custGeom>
                <a:avLst/>
                <a:gdLst/>
                <a:ahLst/>
                <a:cxnLst/>
                <a:rect l="l" t="t" r="r" b="b"/>
                <a:pathLst>
                  <a:path w="39" h="98" extrusionOk="0">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pic>
        <p:nvPicPr>
          <p:cNvPr id="105" name="Google Shape;105;p16"/>
          <p:cNvPicPr preferRelativeResize="0"/>
          <p:nvPr/>
        </p:nvPicPr>
        <p:blipFill rotWithShape="1">
          <a:blip r:embed="rId2"/>
          <a:srcRect/>
          <a:stretch>
            <a:fillRect/>
          </a:stretch>
        </p:blipFill>
        <p:spPr>
          <a:xfrm>
            <a:off x="9837818" y="347339"/>
            <a:ext cx="1969223" cy="432989"/>
          </a:xfrm>
          <a:prstGeom prst="rect">
            <a:avLst/>
          </a:prstGeom>
          <a:noFill/>
          <a:ln>
            <a:noFill/>
          </a:ln>
        </p:spPr>
      </p:pic>
      <p:cxnSp>
        <p:nvCxnSpPr>
          <p:cNvPr id="106" name="Google Shape;106;p16"/>
          <p:cNvCxnSpPr/>
          <p:nvPr/>
        </p:nvCxnSpPr>
        <p:spPr>
          <a:xfrm>
            <a:off x="1366475" y="-17822"/>
            <a:ext cx="0" cy="1079419"/>
          </a:xfrm>
          <a:prstGeom prst="straightConnector1">
            <a:avLst/>
          </a:prstGeom>
          <a:noFill/>
          <a:ln w="12700" cap="flat" cmpd="sng">
            <a:solidFill>
              <a:schemeClr val="lt1"/>
            </a:solidFill>
            <a:prstDash val="solid"/>
            <a:miter lim="800000"/>
            <a:headEnd type="none" w="sm" len="sm"/>
            <a:tailEnd type="none" w="sm" len="sm"/>
          </a:ln>
        </p:spPr>
      </p:cxnSp>
      <p:cxnSp>
        <p:nvCxnSpPr>
          <p:cNvPr id="107" name="Google Shape;107;p16"/>
          <p:cNvCxnSpPr/>
          <p:nvPr/>
        </p:nvCxnSpPr>
        <p:spPr>
          <a:xfrm>
            <a:off x="11155416" y="6119787"/>
            <a:ext cx="0" cy="760632"/>
          </a:xfrm>
          <a:prstGeom prst="straightConnector1">
            <a:avLst/>
          </a:prstGeom>
          <a:noFill/>
          <a:ln w="12700" cap="flat" cmpd="sng">
            <a:solidFill>
              <a:schemeClr val="lt1"/>
            </a:solidFill>
            <a:prstDash val="solid"/>
            <a:miter lim="800000"/>
            <a:headEnd type="none" w="sm" len="sm"/>
            <a:tailEnd type="none" w="sm" len="sm"/>
          </a:ln>
        </p:spPr>
      </p:cxnSp>
    </p:spTree>
    <p:extLst>
      <p:ext uri="{BB962C8B-B14F-4D97-AF65-F5344CB8AC3E}">
        <p14:creationId xmlns:p14="http://schemas.microsoft.com/office/powerpoint/2010/main" val="253678448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封面样式2-尾页">
  <p:cSld name="封面样式2-尾页">
    <p:spTree>
      <p:nvGrpSpPr>
        <p:cNvPr id="1" name="Shape 261"/>
        <p:cNvGrpSpPr/>
        <p:nvPr/>
      </p:nvGrpSpPr>
      <p:grpSpPr>
        <a:xfrm>
          <a:off x="0" y="0"/>
          <a:ext cx="0" cy="0"/>
          <a:chOff x="0" y="0"/>
          <a:chExt cx="0" cy="0"/>
        </a:xfrm>
      </p:grpSpPr>
      <p:sp>
        <p:nvSpPr>
          <p:cNvPr id="262" name="Google Shape;262;p21"/>
          <p:cNvSpPr/>
          <p:nvPr/>
        </p:nvSpPr>
        <p:spPr>
          <a:xfrm>
            <a:off x="0" y="0"/>
            <a:ext cx="12192000" cy="6858000"/>
          </a:xfrm>
          <a:prstGeom prst="rect">
            <a:avLst/>
          </a:prstGeom>
          <a:solidFill>
            <a:schemeClr val="accent1"/>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3" name="Google Shape;263;p21"/>
          <p:cNvSpPr/>
          <p:nvPr/>
        </p:nvSpPr>
        <p:spPr>
          <a:xfrm>
            <a:off x="0" y="0"/>
            <a:ext cx="12192000" cy="6858000"/>
          </a:xfrm>
          <a:prstGeom prst="rect">
            <a:avLst/>
          </a:prstGeom>
          <a:gradFill>
            <a:gsLst>
              <a:gs pos="0">
                <a:srgbClr val="006C39">
                  <a:alpha val="0"/>
                </a:srgbClr>
              </a:gs>
              <a:gs pos="52200">
                <a:schemeClr val="accent1"/>
              </a:gs>
              <a:gs pos="100000">
                <a:srgbClr val="006C39">
                  <a:alpha val="0"/>
                </a:srgbClr>
              </a:gs>
            </a:gsLst>
            <a:lin ang="0" scaled="0"/>
          </a:gra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4" name="Google Shape;264;p21"/>
          <p:cNvSpPr/>
          <p:nvPr/>
        </p:nvSpPr>
        <p:spPr>
          <a:xfrm rot="10800000">
            <a:off x="4442086" y="3759199"/>
            <a:ext cx="3307831" cy="2335892"/>
          </a:xfrm>
          <a:custGeom>
            <a:avLst/>
            <a:gdLst/>
            <a:ahLst/>
            <a:cxnLst/>
            <a:rect l="l" t="t" r="r" b="b"/>
            <a:pathLst>
              <a:path w="3162300" h="2147409" extrusionOk="0">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lnSpc>
                <a:spcPct val="130000"/>
              </a:lnSpc>
              <a:spcBef>
                <a:spcPts val="0"/>
              </a:spcBef>
              <a:spcAft>
                <a:spcPts val="0"/>
              </a:spcAft>
              <a:buNone/>
            </a:pPr>
            <a:endParaRPr sz="1867">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5" name="Google Shape;265;p21"/>
          <p:cNvSpPr/>
          <p:nvPr/>
        </p:nvSpPr>
        <p:spPr>
          <a:xfrm>
            <a:off x="4442086" y="1015093"/>
            <a:ext cx="3307831" cy="1428368"/>
          </a:xfrm>
          <a:custGeom>
            <a:avLst/>
            <a:gdLst/>
            <a:ahLst/>
            <a:cxnLst/>
            <a:rect l="l" t="t" r="r" b="b"/>
            <a:pathLst>
              <a:path w="3162300" h="1871961" extrusionOk="0">
                <a:moveTo>
                  <a:pt x="0" y="1871961"/>
                </a:moveTo>
                <a:lnTo>
                  <a:pt x="0" y="0"/>
                </a:lnTo>
                <a:lnTo>
                  <a:pt x="3162300" y="0"/>
                </a:lnTo>
                <a:lnTo>
                  <a:pt x="3162300" y="1871961"/>
                </a:lnTo>
              </a:path>
            </a:pathLst>
          </a:custGeom>
          <a:noFill/>
          <a:ln w="57150"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lnSpc>
                <a:spcPct val="130000"/>
              </a:lnSpc>
              <a:spcBef>
                <a:spcPts val="0"/>
              </a:spcBef>
              <a:spcAft>
                <a:spcPts val="0"/>
              </a:spcAft>
              <a:buNone/>
            </a:pPr>
            <a:endParaRPr sz="1867">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6" name="Google Shape;266;p21"/>
          <p:cNvSpPr/>
          <p:nvPr/>
        </p:nvSpPr>
        <p:spPr>
          <a:xfrm rot="10800000" flipH="1">
            <a:off x="6007270" y="3832179"/>
            <a:ext cx="177461" cy="152984"/>
          </a:xfrm>
          <a:prstGeom prst="triangle">
            <a:avLst>
              <a:gd name="adj" fmla="val 50000"/>
            </a:avLst>
          </a:prstGeom>
          <a:solidFill>
            <a:schemeClr val="lt1"/>
          </a:solid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marL="0" marR="0" lvl="0" indent="0" algn="ctr" rtl="0">
              <a:lnSpc>
                <a:spcPct val="130000"/>
              </a:lnSpc>
              <a:spcBef>
                <a:spcPts val="0"/>
              </a:spcBef>
              <a:spcAft>
                <a:spcPts val="0"/>
              </a:spcAft>
              <a:buNone/>
            </a:pPr>
            <a:endParaRPr sz="1867">
              <a:solidFill>
                <a:schemeClr val="lt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67" name="Google Shape;267;p21"/>
          <p:cNvPicPr preferRelativeResize="0"/>
          <p:nvPr/>
        </p:nvPicPr>
        <p:blipFill rotWithShape="1">
          <a:blip r:embed="rId2"/>
          <a:srcRect/>
          <a:stretch>
            <a:fillRect/>
          </a:stretch>
        </p:blipFill>
        <p:spPr>
          <a:xfrm>
            <a:off x="4974750" y="1401222"/>
            <a:ext cx="2256308" cy="631547"/>
          </a:xfrm>
          <a:prstGeom prst="rect">
            <a:avLst/>
          </a:prstGeom>
          <a:noFill/>
          <a:ln>
            <a:noFill/>
          </a:ln>
        </p:spPr>
      </p:pic>
    </p:spTree>
    <p:extLst>
      <p:ext uri="{BB962C8B-B14F-4D97-AF65-F5344CB8AC3E}">
        <p14:creationId xmlns:p14="http://schemas.microsoft.com/office/powerpoint/2010/main" val="2612496291"/>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1AFB3A-3AAC-4AA5-9409-B01BF9E4E460}"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137D3-4AA2-460D-811B-9729E3EA5004}" type="slidenum">
              <a:rPr lang="en-US" smtClean="0"/>
              <a:t>‹#›</a:t>
            </a:fld>
            <a:endParaRPr lang="en-US"/>
          </a:p>
        </p:txBody>
      </p:sp>
    </p:spTree>
    <p:extLst>
      <p:ext uri="{BB962C8B-B14F-4D97-AF65-F5344CB8AC3E}">
        <p14:creationId xmlns:p14="http://schemas.microsoft.com/office/powerpoint/2010/main" val="180646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1AFB3A-3AAC-4AA5-9409-B01BF9E4E460}" type="datetimeFigureOut">
              <a:rPr lang="en-US" smtClean="0"/>
              <a:t>6/7/2024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D137D3-4AA2-460D-811B-9729E3EA5004}" type="slidenum">
              <a:rPr lang="en-US" smtClean="0"/>
              <a:t>‹#›</a:t>
            </a:fld>
            <a:endParaRPr lang="en-US"/>
          </a:p>
        </p:txBody>
      </p:sp>
    </p:spTree>
    <p:extLst>
      <p:ext uri="{BB962C8B-B14F-4D97-AF65-F5344CB8AC3E}">
        <p14:creationId xmlns:p14="http://schemas.microsoft.com/office/powerpoint/2010/main" val="917796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1AFB3A-3AAC-4AA5-9409-B01BF9E4E460}"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137D3-4AA2-460D-811B-9729E3EA5004}" type="slidenum">
              <a:rPr lang="en-US" smtClean="0"/>
              <a:t>‹#›</a:t>
            </a:fld>
            <a:endParaRPr lang="en-US"/>
          </a:p>
        </p:txBody>
      </p:sp>
    </p:spTree>
    <p:extLst>
      <p:ext uri="{BB962C8B-B14F-4D97-AF65-F5344CB8AC3E}">
        <p14:creationId xmlns:p14="http://schemas.microsoft.com/office/powerpoint/2010/main" val="263576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1AFB3A-3AAC-4AA5-9409-B01BF9E4E460}" type="datetimeFigureOut">
              <a:rPr lang="en-US" smtClean="0"/>
              <a:t>6/7/2024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D137D3-4AA2-460D-811B-9729E3EA5004}" type="slidenum">
              <a:rPr lang="en-US" smtClean="0"/>
              <a:t>‹#›</a:t>
            </a:fld>
            <a:endParaRPr lang="en-US"/>
          </a:p>
        </p:txBody>
      </p:sp>
    </p:spTree>
    <p:extLst>
      <p:ext uri="{BB962C8B-B14F-4D97-AF65-F5344CB8AC3E}">
        <p14:creationId xmlns:p14="http://schemas.microsoft.com/office/powerpoint/2010/main" val="93880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1AFB3A-3AAC-4AA5-9409-B01BF9E4E460}" type="datetimeFigureOut">
              <a:rPr lang="en-US" smtClean="0"/>
              <a:t>6/7/2024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D137D3-4AA2-460D-811B-9729E3EA5004}" type="slidenum">
              <a:rPr lang="en-US" smtClean="0"/>
              <a:t>‹#›</a:t>
            </a:fld>
            <a:endParaRPr lang="en-US"/>
          </a:p>
        </p:txBody>
      </p:sp>
    </p:spTree>
    <p:extLst>
      <p:ext uri="{BB962C8B-B14F-4D97-AF65-F5344CB8AC3E}">
        <p14:creationId xmlns:p14="http://schemas.microsoft.com/office/powerpoint/2010/main" val="176061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1AFB3A-3AAC-4AA5-9409-B01BF9E4E460}" type="datetimeFigureOut">
              <a:rPr lang="en-US" smtClean="0"/>
              <a:t>6/7/2024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D137D3-4AA2-460D-811B-9729E3EA5004}" type="slidenum">
              <a:rPr lang="en-US" smtClean="0"/>
              <a:t>‹#›</a:t>
            </a:fld>
            <a:endParaRPr lang="en-US"/>
          </a:p>
        </p:txBody>
      </p:sp>
    </p:spTree>
    <p:extLst>
      <p:ext uri="{BB962C8B-B14F-4D97-AF65-F5344CB8AC3E}">
        <p14:creationId xmlns:p14="http://schemas.microsoft.com/office/powerpoint/2010/main" val="276301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1AFB3A-3AAC-4AA5-9409-B01BF9E4E460}"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137D3-4AA2-460D-811B-9729E3EA5004}" type="slidenum">
              <a:rPr lang="en-US" smtClean="0"/>
              <a:t>‹#›</a:t>
            </a:fld>
            <a:endParaRPr lang="en-US"/>
          </a:p>
        </p:txBody>
      </p:sp>
    </p:spTree>
    <p:extLst>
      <p:ext uri="{BB962C8B-B14F-4D97-AF65-F5344CB8AC3E}">
        <p14:creationId xmlns:p14="http://schemas.microsoft.com/office/powerpoint/2010/main" val="1236297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1AFB3A-3AAC-4AA5-9409-B01BF9E4E460}" type="datetimeFigureOut">
              <a:rPr lang="en-US" smtClean="0"/>
              <a:t>6/7/2024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D137D3-4AA2-460D-811B-9729E3EA5004}" type="slidenum">
              <a:rPr lang="en-US" smtClean="0"/>
              <a:t>‹#›</a:t>
            </a:fld>
            <a:endParaRPr lang="en-US"/>
          </a:p>
        </p:txBody>
      </p:sp>
    </p:spTree>
    <p:extLst>
      <p:ext uri="{BB962C8B-B14F-4D97-AF65-F5344CB8AC3E}">
        <p14:creationId xmlns:p14="http://schemas.microsoft.com/office/powerpoint/2010/main" val="1009509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1AFB3A-3AAC-4AA5-9409-B01BF9E4E460}" type="datetimeFigureOut">
              <a:rPr lang="en-US" smtClean="0"/>
              <a:t>6/7/2024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D137D3-4AA2-460D-811B-9729E3EA5004}" type="slidenum">
              <a:rPr lang="en-US" smtClean="0"/>
              <a:t>‹#›</a:t>
            </a:fld>
            <a:endParaRPr lang="en-US"/>
          </a:p>
        </p:txBody>
      </p:sp>
    </p:spTree>
    <p:extLst>
      <p:ext uri="{BB962C8B-B14F-4D97-AF65-F5344CB8AC3E}">
        <p14:creationId xmlns:p14="http://schemas.microsoft.com/office/powerpoint/2010/main" val="3558415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Shape 1912"/>
        <p:cNvGrpSpPr/>
        <p:nvPr/>
      </p:nvGrpSpPr>
      <p:grpSpPr>
        <a:xfrm>
          <a:off x="0" y="0"/>
          <a:ext cx="0" cy="0"/>
          <a:chOff x="0" y="0"/>
          <a:chExt cx="0" cy="0"/>
        </a:xfrm>
      </p:grpSpPr>
      <p:sp>
        <p:nvSpPr>
          <p:cNvPr id="1913" name="Google Shape;1913;p113"/>
          <p:cNvSpPr txBox="1">
            <a:spLocks noGrp="1"/>
          </p:cNvSpPr>
          <p:nvPr>
            <p:ph type="title"/>
          </p:nvPr>
        </p:nvSpPr>
        <p:spPr>
          <a:xfrm>
            <a:off x="5113422" y="2451357"/>
            <a:ext cx="5954493" cy="1323592"/>
          </a:xfrm>
          <a:prstGeom prst="rect">
            <a:avLst/>
          </a:prstGeom>
          <a:noFill/>
          <a:ln>
            <a:noFill/>
          </a:ln>
        </p:spPr>
        <p:txBody>
          <a:bodyPr spcFirstLastPara="1" vert="horz" wrap="square" lIns="0" tIns="45700" rIns="91433" bIns="45700" rtlCol="0" anchor="ctr" anchorCtr="0">
            <a:spAutoFit/>
          </a:bodyPr>
          <a:lstStyle/>
          <a:p>
            <a:pPr lvl="0"/>
            <a:r>
              <a:rPr lang="en-US" sz="2667" dirty="0"/>
              <a:t>An In-Depth Study of Tiny Object Detection Using Deep Learning Approach</a:t>
            </a:r>
            <a:endParaRPr lang="en-GB" sz="2667" dirty="0"/>
          </a:p>
        </p:txBody>
      </p:sp>
      <p:sp>
        <p:nvSpPr>
          <p:cNvPr id="1914" name="Google Shape;1914;p113"/>
          <p:cNvSpPr txBox="1">
            <a:spLocks noGrp="1"/>
          </p:cNvSpPr>
          <p:nvPr>
            <p:ph type="body" idx="1"/>
          </p:nvPr>
        </p:nvSpPr>
        <p:spPr>
          <a:xfrm>
            <a:off x="5137014" y="2258246"/>
            <a:ext cx="5154585" cy="258492"/>
          </a:xfrm>
          <a:prstGeom prst="rect">
            <a:avLst/>
          </a:prstGeom>
          <a:noFill/>
          <a:ln>
            <a:noFill/>
          </a:ln>
        </p:spPr>
        <p:txBody>
          <a:bodyPr spcFirstLastPara="1" vert="horz" wrap="square" lIns="0" tIns="45700" rIns="91433" bIns="45700" rtlCol="0" anchor="t" anchorCtr="0">
            <a:spAutoFit/>
          </a:bodyPr>
          <a:lstStyle/>
          <a:p>
            <a:pPr marL="0" indent="0">
              <a:spcBef>
                <a:spcPts val="0"/>
              </a:spcBef>
            </a:pPr>
            <a:r>
              <a:rPr lang="en-US" b="1" dirty="0"/>
              <a:t>Deep learning and intelligent image analysis</a:t>
            </a:r>
            <a:endParaRPr lang="en-GB" b="1" dirty="0"/>
          </a:p>
        </p:txBody>
      </p:sp>
      <p:sp>
        <p:nvSpPr>
          <p:cNvPr id="1915" name="Google Shape;1915;p113"/>
          <p:cNvSpPr txBox="1">
            <a:spLocks noGrp="1"/>
          </p:cNvSpPr>
          <p:nvPr>
            <p:ph type="body" idx="2"/>
          </p:nvPr>
        </p:nvSpPr>
        <p:spPr>
          <a:xfrm>
            <a:off x="5137014" y="4031816"/>
            <a:ext cx="5930900" cy="945731"/>
          </a:xfrm>
          <a:prstGeom prst="rect">
            <a:avLst/>
          </a:prstGeom>
          <a:noFill/>
          <a:ln>
            <a:noFill/>
          </a:ln>
        </p:spPr>
        <p:txBody>
          <a:bodyPr spcFirstLastPara="1" vert="horz" wrap="square" lIns="0" tIns="45700" rIns="91433" bIns="45700" rtlCol="0" anchor="ctr" anchorCtr="0">
            <a:spAutoFit/>
          </a:bodyPr>
          <a:lstStyle/>
          <a:p>
            <a:pPr marL="0" indent="0">
              <a:spcBef>
                <a:spcPts val="0"/>
              </a:spcBef>
            </a:pPr>
            <a:r>
              <a:rPr lang="en-GB" sz="2133" b="1" dirty="0" err="1">
                <a:solidFill>
                  <a:schemeClr val="tx1"/>
                </a:solidFill>
              </a:rPr>
              <a:t>答辩人</a:t>
            </a:r>
            <a:r>
              <a:rPr lang="en-GB" sz="2133" b="1" dirty="0">
                <a:solidFill>
                  <a:schemeClr val="tx1"/>
                </a:solidFill>
              </a:rPr>
              <a:t>： </a:t>
            </a:r>
            <a:r>
              <a:rPr lang="en-US" sz="2133" b="1" dirty="0">
                <a:solidFill>
                  <a:schemeClr val="tx1"/>
                </a:solidFill>
              </a:rPr>
              <a:t>Rahman </a:t>
            </a:r>
            <a:r>
              <a:rPr lang="en-US" sz="2133" b="1" dirty="0" err="1">
                <a:solidFill>
                  <a:schemeClr val="tx1"/>
                </a:solidFill>
              </a:rPr>
              <a:t>Md</a:t>
            </a:r>
            <a:r>
              <a:rPr lang="en-US" sz="2133" b="1" dirty="0">
                <a:solidFill>
                  <a:schemeClr val="tx1"/>
                </a:solidFill>
              </a:rPr>
              <a:t> Mahbubur (</a:t>
            </a:r>
            <a:r>
              <a:rPr lang="en-US" sz="2133" b="1" dirty="0" err="1">
                <a:solidFill>
                  <a:schemeClr val="tx1"/>
                </a:solidFill>
              </a:rPr>
              <a:t>Saikat</a:t>
            </a:r>
            <a:r>
              <a:rPr lang="en-US" sz="2133" b="1" dirty="0">
                <a:solidFill>
                  <a:schemeClr val="tx1"/>
                </a:solidFill>
              </a:rPr>
              <a:t>)</a:t>
            </a:r>
            <a:endParaRPr lang="en-GB" sz="2133" b="1" dirty="0">
              <a:solidFill>
                <a:schemeClr val="tx1"/>
              </a:solidFill>
            </a:endParaRPr>
          </a:p>
          <a:p>
            <a:pPr marL="0" indent="0">
              <a:spcBef>
                <a:spcPts val="0"/>
              </a:spcBef>
            </a:pPr>
            <a:r>
              <a:rPr lang="en-GB" sz="2133" b="1" dirty="0">
                <a:solidFill>
                  <a:schemeClr val="tx1"/>
                </a:solidFill>
              </a:rPr>
              <a:t>时间：2024/5/24</a:t>
            </a:r>
          </a:p>
        </p:txBody>
      </p:sp>
    </p:spTree>
    <p:extLst>
      <p:ext uri="{BB962C8B-B14F-4D97-AF65-F5344CB8AC3E}">
        <p14:creationId xmlns:p14="http://schemas.microsoft.com/office/powerpoint/2010/main" val="405792297"/>
      </p:ext>
    </p:extLst>
  </p:cSld>
  <p:clrMapOvr>
    <a:masterClrMapping/>
  </p:clrMapOvr>
  <p:transition spd="med">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Yolov5 Hyper Parameters Tuning</a:t>
            </a:r>
            <a:endParaRPr lang="en-US" dirty="0"/>
          </a:p>
        </p:txBody>
      </p:sp>
      <p:graphicFrame>
        <p:nvGraphicFramePr>
          <p:cNvPr id="3" name="Diagram 2"/>
          <p:cNvGraphicFramePr/>
          <p:nvPr>
            <p:extLst/>
          </p:nvPr>
        </p:nvGraphicFramePr>
        <p:xfrm>
          <a:off x="8112249" y="1493941"/>
          <a:ext cx="4276299" cy="4407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p:cNvGraphicFramePr>
            <a:graphicFrameLocks noGrp="1"/>
          </p:cNvGraphicFramePr>
          <p:nvPr>
            <p:extLst/>
          </p:nvPr>
        </p:nvGraphicFramePr>
        <p:xfrm>
          <a:off x="429329" y="1714584"/>
          <a:ext cx="8155872" cy="4097865"/>
        </p:xfrm>
        <a:graphic>
          <a:graphicData uri="http://schemas.openxmlformats.org/drawingml/2006/table">
            <a:tbl>
              <a:tblPr firstRow="1" firstCol="1" bandRow="1">
                <a:tableStyleId>{5C22544A-7EE6-4342-B048-85BDC9FD1C3A}</a:tableStyleId>
              </a:tblPr>
              <a:tblGrid>
                <a:gridCol w="1365049">
                  <a:extLst>
                    <a:ext uri="{9D8B030D-6E8A-4147-A177-3AD203B41FA5}">
                      <a16:colId xmlns:a16="http://schemas.microsoft.com/office/drawing/2014/main" val="1220974739"/>
                    </a:ext>
                  </a:extLst>
                </a:gridCol>
                <a:gridCol w="1178356">
                  <a:extLst>
                    <a:ext uri="{9D8B030D-6E8A-4147-A177-3AD203B41FA5}">
                      <a16:colId xmlns:a16="http://schemas.microsoft.com/office/drawing/2014/main" val="724421511"/>
                    </a:ext>
                  </a:extLst>
                </a:gridCol>
                <a:gridCol w="5612467">
                  <a:extLst>
                    <a:ext uri="{9D8B030D-6E8A-4147-A177-3AD203B41FA5}">
                      <a16:colId xmlns:a16="http://schemas.microsoft.com/office/drawing/2014/main" val="1462003638"/>
                    </a:ext>
                  </a:extLst>
                </a:gridCol>
              </a:tblGrid>
              <a:tr h="372533">
                <a:tc>
                  <a:txBody>
                    <a:bodyPr/>
                    <a:lstStyle/>
                    <a:p>
                      <a:pPr marL="0" marR="0" algn="ctr">
                        <a:lnSpc>
                          <a:spcPts val="2200"/>
                        </a:lnSpc>
                        <a:spcBef>
                          <a:spcPts val="600"/>
                        </a:spcBef>
                        <a:spcAft>
                          <a:spcPts val="600"/>
                        </a:spcAft>
                      </a:pPr>
                      <a:r>
                        <a:rPr lang="en-US" sz="1100" kern="100">
                          <a:effectLst/>
                        </a:rPr>
                        <a:t>Feature</a:t>
                      </a:r>
                      <a:endParaRPr lang="en-US" sz="11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a:effectLst/>
                        </a:rPr>
                        <a:t>Exp.: 1 (default)</a:t>
                      </a:r>
                      <a:endParaRPr lang="en-US" sz="11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dirty="0">
                          <a:effectLst/>
                        </a:rPr>
                        <a:t>Exp.: 2 (custom)</a:t>
                      </a:r>
                      <a:endParaRPr lang="en-US" sz="11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extLst>
                  <a:ext uri="{0D108BD9-81ED-4DB2-BD59-A6C34878D82A}">
                    <a16:rowId xmlns:a16="http://schemas.microsoft.com/office/drawing/2014/main" val="3756010573"/>
                  </a:ext>
                </a:extLst>
              </a:tr>
              <a:tr h="372533">
                <a:tc>
                  <a:txBody>
                    <a:bodyPr/>
                    <a:lstStyle/>
                    <a:p>
                      <a:pPr marL="0" marR="0" algn="ctr">
                        <a:lnSpc>
                          <a:spcPts val="2200"/>
                        </a:lnSpc>
                        <a:spcBef>
                          <a:spcPts val="600"/>
                        </a:spcBef>
                        <a:spcAft>
                          <a:spcPts val="600"/>
                        </a:spcAft>
                      </a:pPr>
                      <a:r>
                        <a:rPr lang="en-US" sz="1100" kern="100">
                          <a:effectLst/>
                        </a:rPr>
                        <a:t>Model</a:t>
                      </a:r>
                      <a:endParaRPr lang="en-US" sz="11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dirty="0" smtClean="0">
                          <a:effectLst/>
                        </a:rPr>
                        <a:t>YOLOv8s</a:t>
                      </a:r>
                    </a:p>
                  </a:txBody>
                  <a:tcPr marL="64529" marR="64529" marT="0" marB="0"/>
                </a:tc>
                <a:tc>
                  <a:txBody>
                    <a:bodyPr/>
                    <a:lstStyle/>
                    <a:p>
                      <a:pPr marL="0" marR="0" algn="ctr">
                        <a:lnSpc>
                          <a:spcPts val="2200"/>
                        </a:lnSpc>
                        <a:spcBef>
                          <a:spcPts val="600"/>
                        </a:spcBef>
                        <a:spcAft>
                          <a:spcPts val="600"/>
                        </a:spcAft>
                      </a:pPr>
                      <a:r>
                        <a:rPr lang="en-US" sz="1100" kern="100" dirty="0" smtClean="0">
                          <a:effectLst/>
                        </a:rPr>
                        <a:t>YOLOv8s</a:t>
                      </a:r>
                      <a:endParaRPr lang="en-US" sz="1100" kern="100" dirty="0">
                        <a:effectLst/>
                      </a:endParaRPr>
                    </a:p>
                  </a:txBody>
                  <a:tcPr marL="64529" marR="64529" marT="0" marB="0"/>
                </a:tc>
                <a:extLst>
                  <a:ext uri="{0D108BD9-81ED-4DB2-BD59-A6C34878D82A}">
                    <a16:rowId xmlns:a16="http://schemas.microsoft.com/office/drawing/2014/main" val="707744709"/>
                  </a:ext>
                </a:extLst>
              </a:tr>
              <a:tr h="372533">
                <a:tc>
                  <a:txBody>
                    <a:bodyPr/>
                    <a:lstStyle/>
                    <a:p>
                      <a:pPr marL="0" marR="0" algn="ctr">
                        <a:lnSpc>
                          <a:spcPts val="2200"/>
                        </a:lnSpc>
                        <a:spcBef>
                          <a:spcPts val="600"/>
                        </a:spcBef>
                        <a:spcAft>
                          <a:spcPts val="600"/>
                        </a:spcAft>
                      </a:pPr>
                      <a:r>
                        <a:rPr lang="en-US" sz="1100" kern="100">
                          <a:effectLst/>
                        </a:rPr>
                        <a:t>Epochs</a:t>
                      </a:r>
                      <a:endParaRPr lang="en-US" sz="11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a:effectLst/>
                        </a:rPr>
                        <a:t>300</a:t>
                      </a:r>
                      <a:endParaRPr lang="en-US" sz="11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dirty="0">
                          <a:effectLst/>
                        </a:rPr>
                        <a:t>300</a:t>
                      </a:r>
                      <a:endParaRPr lang="en-US" sz="11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extLst>
                  <a:ext uri="{0D108BD9-81ED-4DB2-BD59-A6C34878D82A}">
                    <a16:rowId xmlns:a16="http://schemas.microsoft.com/office/drawing/2014/main" val="3790406234"/>
                  </a:ext>
                </a:extLst>
              </a:tr>
              <a:tr h="372533">
                <a:tc>
                  <a:txBody>
                    <a:bodyPr/>
                    <a:lstStyle/>
                    <a:p>
                      <a:pPr marL="0" marR="0" algn="ctr">
                        <a:lnSpc>
                          <a:spcPts val="2200"/>
                        </a:lnSpc>
                        <a:spcBef>
                          <a:spcPts val="600"/>
                        </a:spcBef>
                        <a:spcAft>
                          <a:spcPts val="600"/>
                        </a:spcAft>
                      </a:pPr>
                      <a:r>
                        <a:rPr lang="en-US" sz="1100" kern="100">
                          <a:effectLst/>
                        </a:rPr>
                        <a:t>Image Size (imgsz)</a:t>
                      </a:r>
                      <a:endParaRPr lang="en-US" sz="11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a:effectLst/>
                        </a:rPr>
                        <a:t>640</a:t>
                      </a:r>
                      <a:endParaRPr lang="en-US" sz="11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dirty="0">
                          <a:effectLst/>
                        </a:rPr>
                        <a:t>640</a:t>
                      </a:r>
                      <a:endParaRPr lang="en-US" sz="11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extLst>
                  <a:ext uri="{0D108BD9-81ED-4DB2-BD59-A6C34878D82A}">
                    <a16:rowId xmlns:a16="http://schemas.microsoft.com/office/drawing/2014/main" val="3511472428"/>
                  </a:ext>
                </a:extLst>
              </a:tr>
              <a:tr h="372533">
                <a:tc>
                  <a:txBody>
                    <a:bodyPr/>
                    <a:lstStyle/>
                    <a:p>
                      <a:pPr marL="0" marR="0" algn="ctr">
                        <a:lnSpc>
                          <a:spcPts val="2200"/>
                        </a:lnSpc>
                        <a:spcBef>
                          <a:spcPts val="600"/>
                        </a:spcBef>
                        <a:spcAft>
                          <a:spcPts val="600"/>
                        </a:spcAft>
                      </a:pPr>
                      <a:r>
                        <a:rPr lang="en-US" sz="1100" kern="100">
                          <a:effectLst/>
                        </a:rPr>
                        <a:t>Batch Size (batch)</a:t>
                      </a:r>
                      <a:endParaRPr lang="en-US" sz="11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a:effectLst/>
                        </a:rPr>
                        <a:t>16</a:t>
                      </a:r>
                      <a:endParaRPr lang="en-US" sz="11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dirty="0">
                          <a:effectLst/>
                        </a:rPr>
                        <a:t>32</a:t>
                      </a:r>
                      <a:endParaRPr lang="en-US" sz="11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extLst>
                  <a:ext uri="{0D108BD9-81ED-4DB2-BD59-A6C34878D82A}">
                    <a16:rowId xmlns:a16="http://schemas.microsoft.com/office/drawing/2014/main" val="3209140761"/>
                  </a:ext>
                </a:extLst>
              </a:tr>
              <a:tr h="372533">
                <a:tc>
                  <a:txBody>
                    <a:bodyPr/>
                    <a:lstStyle/>
                    <a:p>
                      <a:pPr marL="0" marR="0" algn="ctr">
                        <a:lnSpc>
                          <a:spcPts val="2200"/>
                        </a:lnSpc>
                        <a:spcBef>
                          <a:spcPts val="600"/>
                        </a:spcBef>
                        <a:spcAft>
                          <a:spcPts val="600"/>
                        </a:spcAft>
                      </a:pPr>
                      <a:r>
                        <a:rPr lang="en-US" sz="1100" kern="100">
                          <a:effectLst/>
                        </a:rPr>
                        <a:t>Optimizer</a:t>
                      </a:r>
                      <a:endParaRPr lang="en-US" sz="11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a:effectLst/>
                        </a:rPr>
                        <a:t>SGD</a:t>
                      </a:r>
                      <a:endParaRPr lang="en-US" sz="11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dirty="0" err="1">
                          <a:effectLst/>
                        </a:rPr>
                        <a:t>AdamW</a:t>
                      </a:r>
                      <a:endParaRPr lang="en-US" sz="11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extLst>
                  <a:ext uri="{0D108BD9-81ED-4DB2-BD59-A6C34878D82A}">
                    <a16:rowId xmlns:a16="http://schemas.microsoft.com/office/drawing/2014/main" val="3852971656"/>
                  </a:ext>
                </a:extLst>
              </a:tr>
              <a:tr h="1862667">
                <a:tc>
                  <a:txBody>
                    <a:bodyPr/>
                    <a:lstStyle/>
                    <a:p>
                      <a:pPr marL="0" marR="0" algn="ctr">
                        <a:lnSpc>
                          <a:spcPts val="2200"/>
                        </a:lnSpc>
                        <a:spcBef>
                          <a:spcPts val="600"/>
                        </a:spcBef>
                        <a:spcAft>
                          <a:spcPts val="600"/>
                        </a:spcAft>
                      </a:pPr>
                      <a:r>
                        <a:rPr lang="en-US" sz="1100" kern="100" dirty="0">
                          <a:effectLst/>
                        </a:rPr>
                        <a:t>Hyper-parameters</a:t>
                      </a:r>
                      <a:endParaRPr lang="en-US" sz="11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a:effectLst/>
                        </a:rPr>
                        <a:t>Default</a:t>
                      </a:r>
                      <a:endParaRPr lang="en-US" sz="11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tc>
                  <a:txBody>
                    <a:bodyPr/>
                    <a:lstStyle/>
                    <a:p>
                      <a:pPr marL="0" marR="0" algn="ctr">
                        <a:lnSpc>
                          <a:spcPts val="2200"/>
                        </a:lnSpc>
                        <a:spcBef>
                          <a:spcPts val="600"/>
                        </a:spcBef>
                        <a:spcAft>
                          <a:spcPts val="600"/>
                        </a:spcAft>
                      </a:pPr>
                      <a:r>
                        <a:rPr lang="en-US" sz="1100" kern="100" dirty="0">
                          <a:effectLst/>
                        </a:rPr>
                        <a:t>lr0: 0.00258; </a:t>
                      </a:r>
                      <a:r>
                        <a:rPr lang="en-US" sz="1100" kern="100" dirty="0" err="1">
                          <a:effectLst/>
                        </a:rPr>
                        <a:t>lrf</a:t>
                      </a:r>
                      <a:r>
                        <a:rPr lang="en-US" sz="1100" kern="100" dirty="0">
                          <a:effectLst/>
                        </a:rPr>
                        <a:t>: 0.17; momentum: 0.779; </a:t>
                      </a:r>
                      <a:r>
                        <a:rPr lang="en-US" sz="1100" kern="100" dirty="0" err="1">
                          <a:effectLst/>
                        </a:rPr>
                        <a:t>weight_decay</a:t>
                      </a:r>
                      <a:r>
                        <a:rPr lang="en-US" sz="1100" kern="100" dirty="0">
                          <a:effectLst/>
                        </a:rPr>
                        <a:t>: 0.00058; </a:t>
                      </a:r>
                      <a:r>
                        <a:rPr lang="en-US" sz="1100" kern="100" dirty="0" err="1">
                          <a:effectLst/>
                        </a:rPr>
                        <a:t>warmup_epochs</a:t>
                      </a:r>
                      <a:r>
                        <a:rPr lang="en-US" sz="1100" kern="100" dirty="0">
                          <a:effectLst/>
                        </a:rPr>
                        <a:t>: 1.33; </a:t>
                      </a:r>
                      <a:r>
                        <a:rPr lang="en-US" sz="1100" kern="100" dirty="0" err="1">
                          <a:effectLst/>
                        </a:rPr>
                        <a:t>warmup_momentum</a:t>
                      </a:r>
                      <a:r>
                        <a:rPr lang="en-US" sz="1100" kern="100" dirty="0">
                          <a:effectLst/>
                        </a:rPr>
                        <a:t>: 0.86; </a:t>
                      </a:r>
                      <a:r>
                        <a:rPr lang="en-US" sz="1100" kern="100" dirty="0" err="1">
                          <a:effectLst/>
                        </a:rPr>
                        <a:t>warmup_bias_lr</a:t>
                      </a:r>
                      <a:r>
                        <a:rPr lang="en-US" sz="1100" kern="100" dirty="0">
                          <a:effectLst/>
                        </a:rPr>
                        <a:t>: 0.0711; box: 0.0539; </a:t>
                      </a:r>
                      <a:r>
                        <a:rPr lang="en-US" sz="1100" kern="100" dirty="0" err="1">
                          <a:effectLst/>
                        </a:rPr>
                        <a:t>cls</a:t>
                      </a:r>
                      <a:r>
                        <a:rPr lang="en-US" sz="1100" kern="100" dirty="0">
                          <a:effectLst/>
                        </a:rPr>
                        <a:t>: 0.299; </a:t>
                      </a:r>
                      <a:r>
                        <a:rPr lang="en-US" sz="1100" kern="100" dirty="0" err="1">
                          <a:effectLst/>
                        </a:rPr>
                        <a:t>cls_pw</a:t>
                      </a:r>
                      <a:r>
                        <a:rPr lang="en-US" sz="1100" kern="100" dirty="0">
                          <a:effectLst/>
                        </a:rPr>
                        <a:t>: 0.825; </a:t>
                      </a:r>
                      <a:r>
                        <a:rPr lang="en-US" sz="1100" kern="100" dirty="0" err="1">
                          <a:effectLst/>
                        </a:rPr>
                        <a:t>obj</a:t>
                      </a:r>
                      <a:r>
                        <a:rPr lang="en-US" sz="1100" kern="100" dirty="0">
                          <a:effectLst/>
                        </a:rPr>
                        <a:t>: 0.632; </a:t>
                      </a:r>
                      <a:r>
                        <a:rPr lang="en-US" sz="1100" kern="100" dirty="0" err="1">
                          <a:effectLst/>
                        </a:rPr>
                        <a:t>obj_pw</a:t>
                      </a:r>
                      <a:r>
                        <a:rPr lang="en-US" sz="1100" kern="100" dirty="0">
                          <a:effectLst/>
                        </a:rPr>
                        <a:t>: 1.0; </a:t>
                      </a:r>
                      <a:r>
                        <a:rPr lang="en-US" sz="1100" kern="100" dirty="0" err="1">
                          <a:effectLst/>
                        </a:rPr>
                        <a:t>iou_t</a:t>
                      </a:r>
                      <a:r>
                        <a:rPr lang="en-US" sz="1100" kern="100" dirty="0">
                          <a:effectLst/>
                        </a:rPr>
                        <a:t>: 0.2; </a:t>
                      </a:r>
                      <a:r>
                        <a:rPr lang="en-US" sz="1100" kern="100" dirty="0" err="1">
                          <a:effectLst/>
                        </a:rPr>
                        <a:t>anchor_t</a:t>
                      </a:r>
                      <a:r>
                        <a:rPr lang="en-US" sz="1100" kern="100" dirty="0">
                          <a:effectLst/>
                        </a:rPr>
                        <a:t>: 3.44; anchors: 3.2; </a:t>
                      </a:r>
                      <a:r>
                        <a:rPr lang="en-US" sz="1100" kern="100" dirty="0" err="1">
                          <a:effectLst/>
                        </a:rPr>
                        <a:t>fl_gamma</a:t>
                      </a:r>
                      <a:r>
                        <a:rPr lang="en-US" sz="1100" kern="100" dirty="0">
                          <a:effectLst/>
                        </a:rPr>
                        <a:t>: 0.0; </a:t>
                      </a:r>
                      <a:r>
                        <a:rPr lang="en-US" sz="1100" kern="100" dirty="0" err="1">
                          <a:effectLst/>
                        </a:rPr>
                        <a:t>hsv_h</a:t>
                      </a:r>
                      <a:r>
                        <a:rPr lang="en-US" sz="1100" kern="100" dirty="0">
                          <a:effectLst/>
                        </a:rPr>
                        <a:t>: 0.0188; </a:t>
                      </a:r>
                      <a:r>
                        <a:rPr lang="en-US" sz="1100" kern="100" dirty="0" err="1">
                          <a:effectLst/>
                        </a:rPr>
                        <a:t>hsv_s</a:t>
                      </a:r>
                      <a:r>
                        <a:rPr lang="en-US" sz="1100" kern="100" dirty="0">
                          <a:effectLst/>
                        </a:rPr>
                        <a:t>: 0.704; </a:t>
                      </a:r>
                      <a:r>
                        <a:rPr lang="en-US" sz="1100" kern="100" dirty="0" err="1">
                          <a:effectLst/>
                        </a:rPr>
                        <a:t>hsv_v</a:t>
                      </a:r>
                      <a:r>
                        <a:rPr lang="en-US" sz="1100" kern="100" dirty="0">
                          <a:effectLst/>
                        </a:rPr>
                        <a:t>: 0.36; degrees: 0.0; translate: 0.0902; scale: 0.491; shear: 0.0; perspective: 0.0; </a:t>
                      </a:r>
                      <a:r>
                        <a:rPr lang="en-US" sz="1100" kern="100" dirty="0" err="1">
                          <a:effectLst/>
                        </a:rPr>
                        <a:t>flipud</a:t>
                      </a:r>
                      <a:r>
                        <a:rPr lang="en-US" sz="1100" kern="100" dirty="0">
                          <a:effectLst/>
                        </a:rPr>
                        <a:t>: 0.0; </a:t>
                      </a:r>
                      <a:r>
                        <a:rPr lang="en-US" sz="1100" kern="100" dirty="0" err="1">
                          <a:effectLst/>
                        </a:rPr>
                        <a:t>fliplr</a:t>
                      </a:r>
                      <a:r>
                        <a:rPr lang="en-US" sz="1100" kern="100" dirty="0">
                          <a:effectLst/>
                        </a:rPr>
                        <a:t>: 0.5; mosaic: </a:t>
                      </a:r>
                      <a:r>
                        <a:rPr lang="en-US" sz="1100" kern="100" dirty="0" smtClean="0">
                          <a:effectLst/>
                        </a:rPr>
                        <a:t>1.0</a:t>
                      </a:r>
                      <a:endParaRPr lang="en-US" sz="11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64529" marR="64529" marT="0" marB="0"/>
                </a:tc>
                <a:extLst>
                  <a:ext uri="{0D108BD9-81ED-4DB2-BD59-A6C34878D82A}">
                    <a16:rowId xmlns:a16="http://schemas.microsoft.com/office/drawing/2014/main" val="1946813319"/>
                  </a:ext>
                </a:extLst>
              </a:tr>
            </a:tbl>
          </a:graphicData>
        </a:graphic>
      </p:graphicFrame>
      <p:sp>
        <p:nvSpPr>
          <p:cNvPr id="5" name="Rectangle 4"/>
          <p:cNvSpPr/>
          <p:nvPr/>
        </p:nvSpPr>
        <p:spPr>
          <a:xfrm>
            <a:off x="701578" y="1142852"/>
            <a:ext cx="6321409" cy="443391"/>
          </a:xfrm>
          <a:prstGeom prst="rect">
            <a:avLst/>
          </a:prstGeom>
        </p:spPr>
        <p:txBody>
          <a:bodyPr wrap="none">
            <a:spAutoFit/>
          </a:bodyPr>
          <a:lstStyle/>
          <a:p>
            <a:pPr algn="ctr">
              <a:lnSpc>
                <a:spcPts val="2933"/>
              </a:lnSpc>
              <a:spcBef>
                <a:spcPts val="800"/>
              </a:spcBef>
              <a:spcAft>
                <a:spcPts val="800"/>
              </a:spcAft>
            </a:pPr>
            <a:r>
              <a:rPr lang="en-US" sz="2400" b="1" kern="100" dirty="0">
                <a:solidFill>
                  <a:srgbClr val="00B050"/>
                </a:solidFill>
                <a:latin typeface="Times New Roman" panose="02020603050405020304" pitchFamily="18" charset="0"/>
                <a:ea typeface="DengXian" panose="02010600030101010101" pitchFamily="2" charset="-122"/>
              </a:rPr>
              <a:t>Yolov5 hyper parameter tuning for each model</a:t>
            </a:r>
          </a:p>
        </p:txBody>
      </p:sp>
    </p:spTree>
    <p:extLst>
      <p:ext uri="{BB962C8B-B14F-4D97-AF65-F5344CB8AC3E}">
        <p14:creationId xmlns:p14="http://schemas.microsoft.com/office/powerpoint/2010/main" val="2885736174"/>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Yolov8 Hyper Parameters Tuning</a:t>
            </a:r>
            <a:endParaRPr lang="en-US" dirty="0"/>
          </a:p>
        </p:txBody>
      </p:sp>
      <p:sp>
        <p:nvSpPr>
          <p:cNvPr id="5" name="Rectangle 4"/>
          <p:cNvSpPr/>
          <p:nvPr/>
        </p:nvSpPr>
        <p:spPr>
          <a:xfrm>
            <a:off x="2867561" y="1269852"/>
            <a:ext cx="6321409" cy="443391"/>
          </a:xfrm>
          <a:prstGeom prst="rect">
            <a:avLst/>
          </a:prstGeom>
        </p:spPr>
        <p:txBody>
          <a:bodyPr wrap="none">
            <a:spAutoFit/>
          </a:bodyPr>
          <a:lstStyle/>
          <a:p>
            <a:pPr algn="ctr">
              <a:lnSpc>
                <a:spcPts val="2933"/>
              </a:lnSpc>
              <a:spcBef>
                <a:spcPts val="800"/>
              </a:spcBef>
              <a:spcAft>
                <a:spcPts val="800"/>
              </a:spcAft>
            </a:pPr>
            <a:r>
              <a:rPr lang="en-US" sz="2400" b="1" kern="100" dirty="0">
                <a:solidFill>
                  <a:srgbClr val="00B050"/>
                </a:solidFill>
                <a:latin typeface="Times New Roman" panose="02020603050405020304" pitchFamily="18" charset="0"/>
                <a:ea typeface="DengXian" panose="02010600030101010101" pitchFamily="2" charset="-122"/>
              </a:rPr>
              <a:t>Yolov8 hyper parameter tuning for each model</a:t>
            </a:r>
          </a:p>
        </p:txBody>
      </p:sp>
      <p:graphicFrame>
        <p:nvGraphicFramePr>
          <p:cNvPr id="6" name="Table 5"/>
          <p:cNvGraphicFramePr>
            <a:graphicFrameLocks noGrp="1"/>
          </p:cNvGraphicFramePr>
          <p:nvPr>
            <p:extLst/>
          </p:nvPr>
        </p:nvGraphicFramePr>
        <p:xfrm>
          <a:off x="787399" y="1922666"/>
          <a:ext cx="10481735" cy="3537487"/>
        </p:xfrm>
        <a:graphic>
          <a:graphicData uri="http://schemas.openxmlformats.org/drawingml/2006/table">
            <a:tbl>
              <a:tblPr firstRow="1" firstCol="1" bandRow="1">
                <a:tableStyleId>{5C22544A-7EE6-4342-B048-85BDC9FD1C3A}</a:tableStyleId>
              </a:tblPr>
              <a:tblGrid>
                <a:gridCol w="1415579">
                  <a:extLst>
                    <a:ext uri="{9D8B030D-6E8A-4147-A177-3AD203B41FA5}">
                      <a16:colId xmlns:a16="http://schemas.microsoft.com/office/drawing/2014/main" val="3553476050"/>
                    </a:ext>
                  </a:extLst>
                </a:gridCol>
                <a:gridCol w="1378423">
                  <a:extLst>
                    <a:ext uri="{9D8B030D-6E8A-4147-A177-3AD203B41FA5}">
                      <a16:colId xmlns:a16="http://schemas.microsoft.com/office/drawing/2014/main" val="1012482534"/>
                    </a:ext>
                  </a:extLst>
                </a:gridCol>
                <a:gridCol w="3334427">
                  <a:extLst>
                    <a:ext uri="{9D8B030D-6E8A-4147-A177-3AD203B41FA5}">
                      <a16:colId xmlns:a16="http://schemas.microsoft.com/office/drawing/2014/main" val="1850173848"/>
                    </a:ext>
                  </a:extLst>
                </a:gridCol>
                <a:gridCol w="1457559">
                  <a:extLst>
                    <a:ext uri="{9D8B030D-6E8A-4147-A177-3AD203B41FA5}">
                      <a16:colId xmlns:a16="http://schemas.microsoft.com/office/drawing/2014/main" val="1184284341"/>
                    </a:ext>
                  </a:extLst>
                </a:gridCol>
                <a:gridCol w="2895747">
                  <a:extLst>
                    <a:ext uri="{9D8B030D-6E8A-4147-A177-3AD203B41FA5}">
                      <a16:colId xmlns:a16="http://schemas.microsoft.com/office/drawing/2014/main" val="3408931211"/>
                    </a:ext>
                  </a:extLst>
                </a:gridCol>
              </a:tblGrid>
              <a:tr h="353579">
                <a:tc>
                  <a:txBody>
                    <a:bodyPr/>
                    <a:lstStyle/>
                    <a:p>
                      <a:pPr marL="0" marR="0" algn="ctr">
                        <a:lnSpc>
                          <a:spcPct val="100000"/>
                        </a:lnSpc>
                        <a:spcBef>
                          <a:spcPts val="0"/>
                        </a:spcBef>
                        <a:spcAft>
                          <a:spcPts val="0"/>
                        </a:spcAft>
                      </a:pPr>
                      <a:r>
                        <a:rPr lang="en-US" sz="1200" kern="100">
                          <a:effectLst/>
                        </a:rPr>
                        <a:t>Feature</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Exp.: 1 (default)</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Exp.: 2 (custom)</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Exp.: 3 (default)</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dirty="0">
                          <a:effectLst/>
                        </a:rPr>
                        <a:t>Exp.: 4 (custom)</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extLst>
                  <a:ext uri="{0D108BD9-81ED-4DB2-BD59-A6C34878D82A}">
                    <a16:rowId xmlns:a16="http://schemas.microsoft.com/office/drawing/2014/main" val="2612548107"/>
                  </a:ext>
                </a:extLst>
              </a:tr>
              <a:tr h="239124">
                <a:tc>
                  <a:txBody>
                    <a:bodyPr/>
                    <a:lstStyle/>
                    <a:p>
                      <a:pPr marL="0" marR="0" algn="ctr">
                        <a:lnSpc>
                          <a:spcPct val="100000"/>
                        </a:lnSpc>
                        <a:spcBef>
                          <a:spcPts val="0"/>
                        </a:spcBef>
                        <a:spcAft>
                          <a:spcPts val="0"/>
                        </a:spcAft>
                      </a:pPr>
                      <a:r>
                        <a:rPr lang="en-US" sz="1200" kern="100" dirty="0">
                          <a:effectLst/>
                        </a:rPr>
                        <a:t>Model</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dirty="0" smtClean="0">
                          <a:effectLst/>
                        </a:rPr>
                        <a:t>YOLOv8n</a:t>
                      </a:r>
                      <a:endParaRPr lang="en-US" sz="1200" kern="100" dirty="0">
                        <a:effectLst/>
                      </a:endParaRPr>
                    </a:p>
                  </a:txBody>
                  <a:tcPr marL="38008" marR="38008" marT="0" marB="0"/>
                </a:tc>
                <a:tc>
                  <a:txBody>
                    <a:bodyPr/>
                    <a:lstStyle/>
                    <a:p>
                      <a:pPr marL="0" marR="0" algn="ctr">
                        <a:lnSpc>
                          <a:spcPct val="100000"/>
                        </a:lnSpc>
                        <a:spcBef>
                          <a:spcPts val="0"/>
                        </a:spcBef>
                        <a:spcAft>
                          <a:spcPts val="0"/>
                        </a:spcAft>
                      </a:pPr>
                      <a:r>
                        <a:rPr lang="en-US" sz="1200" kern="100" dirty="0" smtClean="0">
                          <a:effectLst/>
                        </a:rPr>
                        <a:t>YOLOv8n</a:t>
                      </a:r>
                      <a:endParaRPr lang="en-US" sz="1200" kern="100" dirty="0">
                        <a:effectLst/>
                      </a:endParaRPr>
                    </a:p>
                  </a:txBody>
                  <a:tcPr marL="38008" marR="38008" marT="0" marB="0"/>
                </a:tc>
                <a:tc>
                  <a:txBody>
                    <a:bodyPr/>
                    <a:lstStyle/>
                    <a:p>
                      <a:pPr marL="0" marR="0" algn="ctr">
                        <a:lnSpc>
                          <a:spcPct val="100000"/>
                        </a:lnSpc>
                        <a:spcBef>
                          <a:spcPts val="0"/>
                        </a:spcBef>
                        <a:spcAft>
                          <a:spcPts val="0"/>
                        </a:spcAft>
                      </a:pPr>
                      <a:r>
                        <a:rPr lang="en-US" sz="1200" kern="100" dirty="0" smtClean="0">
                          <a:effectLst/>
                        </a:rPr>
                        <a:t>YOLOv8s</a:t>
                      </a:r>
                      <a:endParaRPr lang="en-US" sz="1200" kern="100" dirty="0">
                        <a:effectLst/>
                      </a:endParaRPr>
                    </a:p>
                  </a:txBody>
                  <a:tcPr marL="38008" marR="38008" marT="0" marB="0"/>
                </a:tc>
                <a:tc>
                  <a:txBody>
                    <a:bodyPr/>
                    <a:lstStyle/>
                    <a:p>
                      <a:pPr marL="0" marR="0" algn="ctr">
                        <a:lnSpc>
                          <a:spcPct val="100000"/>
                        </a:lnSpc>
                        <a:spcBef>
                          <a:spcPts val="0"/>
                        </a:spcBef>
                        <a:spcAft>
                          <a:spcPts val="0"/>
                        </a:spcAft>
                      </a:pPr>
                      <a:r>
                        <a:rPr lang="en-US" sz="1200" kern="100" dirty="0" smtClean="0">
                          <a:effectLst/>
                        </a:rPr>
                        <a:t>YOLOv8s</a:t>
                      </a:r>
                      <a:endParaRPr lang="en-US" sz="1200" kern="100" dirty="0">
                        <a:effectLst/>
                      </a:endParaRPr>
                    </a:p>
                  </a:txBody>
                  <a:tcPr marL="38008" marR="38008" marT="0" marB="0"/>
                </a:tc>
                <a:extLst>
                  <a:ext uri="{0D108BD9-81ED-4DB2-BD59-A6C34878D82A}">
                    <a16:rowId xmlns:a16="http://schemas.microsoft.com/office/drawing/2014/main" val="3274107722"/>
                  </a:ext>
                </a:extLst>
              </a:tr>
              <a:tr h="194311">
                <a:tc>
                  <a:txBody>
                    <a:bodyPr/>
                    <a:lstStyle/>
                    <a:p>
                      <a:pPr marL="0" marR="0" algn="ctr">
                        <a:lnSpc>
                          <a:spcPct val="100000"/>
                        </a:lnSpc>
                        <a:spcBef>
                          <a:spcPts val="0"/>
                        </a:spcBef>
                        <a:spcAft>
                          <a:spcPts val="0"/>
                        </a:spcAft>
                      </a:pPr>
                      <a:r>
                        <a:rPr lang="en-US" sz="1200" kern="100">
                          <a:effectLst/>
                        </a:rPr>
                        <a:t>Epochs</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dirty="0">
                          <a:effectLst/>
                        </a:rPr>
                        <a:t>300</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300</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300</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300</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extLst>
                  <a:ext uri="{0D108BD9-81ED-4DB2-BD59-A6C34878D82A}">
                    <a16:rowId xmlns:a16="http://schemas.microsoft.com/office/drawing/2014/main" val="3281746927"/>
                  </a:ext>
                </a:extLst>
              </a:tr>
              <a:tr h="182880">
                <a:tc>
                  <a:txBody>
                    <a:bodyPr/>
                    <a:lstStyle/>
                    <a:p>
                      <a:pPr marL="0" marR="0" algn="ctr">
                        <a:lnSpc>
                          <a:spcPct val="100000"/>
                        </a:lnSpc>
                        <a:spcBef>
                          <a:spcPts val="0"/>
                        </a:spcBef>
                        <a:spcAft>
                          <a:spcPts val="0"/>
                        </a:spcAft>
                      </a:pPr>
                      <a:r>
                        <a:rPr lang="en-US" sz="1200" kern="100">
                          <a:effectLst/>
                        </a:rPr>
                        <a:t>Image Size (imgsz)</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640</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640</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640</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640</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extLst>
                  <a:ext uri="{0D108BD9-81ED-4DB2-BD59-A6C34878D82A}">
                    <a16:rowId xmlns:a16="http://schemas.microsoft.com/office/drawing/2014/main" val="996200277"/>
                  </a:ext>
                </a:extLst>
              </a:tr>
              <a:tr h="182880">
                <a:tc>
                  <a:txBody>
                    <a:bodyPr/>
                    <a:lstStyle/>
                    <a:p>
                      <a:pPr marL="0" marR="0" algn="ctr">
                        <a:lnSpc>
                          <a:spcPct val="100000"/>
                        </a:lnSpc>
                        <a:spcBef>
                          <a:spcPts val="0"/>
                        </a:spcBef>
                        <a:spcAft>
                          <a:spcPts val="0"/>
                        </a:spcAft>
                      </a:pPr>
                      <a:r>
                        <a:rPr lang="en-US" sz="1200" kern="100">
                          <a:effectLst/>
                        </a:rPr>
                        <a:t>Batch Size (batch)</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16</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32</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16</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32</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extLst>
                  <a:ext uri="{0D108BD9-81ED-4DB2-BD59-A6C34878D82A}">
                    <a16:rowId xmlns:a16="http://schemas.microsoft.com/office/drawing/2014/main" val="1360755927"/>
                  </a:ext>
                </a:extLst>
              </a:tr>
              <a:tr h="182880">
                <a:tc>
                  <a:txBody>
                    <a:bodyPr/>
                    <a:lstStyle/>
                    <a:p>
                      <a:pPr marL="0" marR="0" algn="ctr">
                        <a:lnSpc>
                          <a:spcPct val="100000"/>
                        </a:lnSpc>
                        <a:spcBef>
                          <a:spcPts val="0"/>
                        </a:spcBef>
                        <a:spcAft>
                          <a:spcPts val="0"/>
                        </a:spcAft>
                      </a:pPr>
                      <a:r>
                        <a:rPr lang="en-US" sz="1200" kern="100">
                          <a:effectLst/>
                        </a:rPr>
                        <a:t>Freeze</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dirty="0">
                          <a:effectLst/>
                        </a:rPr>
                        <a:t>[0</a:t>
                      </a:r>
                      <a:r>
                        <a:rPr lang="en-US" sz="1200" kern="100" dirty="0" smtClean="0">
                          <a:effectLst/>
                        </a:rPr>
                        <a:t>] (Freeze First Layer)</a:t>
                      </a:r>
                      <a:endParaRPr lang="en-US" sz="1200" kern="100" dirty="0">
                        <a:effectLst/>
                      </a:endParaRPr>
                    </a:p>
                  </a:txBody>
                  <a:tcPr marL="38008" marR="38008" marT="0" marB="0"/>
                </a:tc>
                <a:tc>
                  <a:txBody>
                    <a:bodyPr/>
                    <a:lstStyle/>
                    <a:p>
                      <a:pPr marL="0" marR="0" algn="ctr">
                        <a:lnSpc>
                          <a:spcPct val="100000"/>
                        </a:lnSpc>
                        <a:spcBef>
                          <a:spcPts val="0"/>
                        </a:spcBef>
                        <a:spcAft>
                          <a:spcPts val="0"/>
                        </a:spcAft>
                      </a:pPr>
                      <a:r>
                        <a:rPr lang="en-US" sz="1200" kern="100">
                          <a:effectLst/>
                        </a:rPr>
                        <a:t>--</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dirty="0">
                          <a:effectLst/>
                        </a:rPr>
                        <a:t>[0</a:t>
                      </a:r>
                      <a:r>
                        <a:rPr lang="en-US" sz="1200" kern="100" dirty="0" smtClean="0">
                          <a:effectLst/>
                        </a:rPr>
                        <a:t>] (Freeze First Layer]</a:t>
                      </a:r>
                      <a:endParaRPr lang="en-US" sz="1200" kern="100" dirty="0">
                        <a:effectLst/>
                      </a:endParaRPr>
                    </a:p>
                  </a:txBody>
                  <a:tcPr marL="38008" marR="38008" marT="0" marB="0"/>
                </a:tc>
                <a:extLst>
                  <a:ext uri="{0D108BD9-81ED-4DB2-BD59-A6C34878D82A}">
                    <a16:rowId xmlns:a16="http://schemas.microsoft.com/office/drawing/2014/main" val="2868223385"/>
                  </a:ext>
                </a:extLst>
              </a:tr>
              <a:tr h="190153">
                <a:tc>
                  <a:txBody>
                    <a:bodyPr/>
                    <a:lstStyle/>
                    <a:p>
                      <a:pPr marL="0" marR="0" algn="ctr">
                        <a:lnSpc>
                          <a:spcPct val="100000"/>
                        </a:lnSpc>
                        <a:spcBef>
                          <a:spcPts val="0"/>
                        </a:spcBef>
                        <a:spcAft>
                          <a:spcPts val="0"/>
                        </a:spcAft>
                      </a:pPr>
                      <a:r>
                        <a:rPr lang="en-US" sz="1200" kern="100">
                          <a:effectLst/>
                        </a:rPr>
                        <a:t>Dropout</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0.1</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0.1</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extLst>
                  <a:ext uri="{0D108BD9-81ED-4DB2-BD59-A6C34878D82A}">
                    <a16:rowId xmlns:a16="http://schemas.microsoft.com/office/drawing/2014/main" val="2053511411"/>
                  </a:ext>
                </a:extLst>
              </a:tr>
              <a:tr h="182880">
                <a:tc>
                  <a:txBody>
                    <a:bodyPr/>
                    <a:lstStyle/>
                    <a:p>
                      <a:pPr marL="0" marR="0" algn="ctr">
                        <a:lnSpc>
                          <a:spcPct val="100000"/>
                        </a:lnSpc>
                        <a:spcBef>
                          <a:spcPts val="0"/>
                        </a:spcBef>
                        <a:spcAft>
                          <a:spcPts val="0"/>
                        </a:spcAft>
                      </a:pPr>
                      <a:r>
                        <a:rPr lang="en-US" sz="1200" kern="100">
                          <a:effectLst/>
                        </a:rPr>
                        <a:t>Optimizer</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AdamW</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dirty="0">
                          <a:effectLst/>
                        </a:rPr>
                        <a:t>SGD</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AdamW</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SGD</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extLst>
                  <a:ext uri="{0D108BD9-81ED-4DB2-BD59-A6C34878D82A}">
                    <a16:rowId xmlns:a16="http://schemas.microsoft.com/office/drawing/2014/main" val="4163762416"/>
                  </a:ext>
                </a:extLst>
              </a:tr>
              <a:tr h="1828800">
                <a:tc>
                  <a:txBody>
                    <a:bodyPr/>
                    <a:lstStyle/>
                    <a:p>
                      <a:pPr marL="0" marR="0" algn="ctr">
                        <a:lnSpc>
                          <a:spcPct val="100000"/>
                        </a:lnSpc>
                        <a:spcBef>
                          <a:spcPts val="0"/>
                        </a:spcBef>
                        <a:spcAft>
                          <a:spcPts val="0"/>
                        </a:spcAft>
                      </a:pPr>
                      <a:r>
                        <a:rPr lang="en-US" sz="1200" kern="100" dirty="0">
                          <a:effectLst/>
                        </a:rPr>
                        <a:t>Hyper-parameters</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a:effectLst/>
                        </a:rPr>
                        <a:t>Default</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dirty="0">
                          <a:effectLst/>
                        </a:rPr>
                        <a:t>lr0=0.00938, </a:t>
                      </a:r>
                      <a:r>
                        <a:rPr lang="en-US" sz="1200" kern="100" dirty="0" err="1">
                          <a:effectLst/>
                        </a:rPr>
                        <a:t>lrf</a:t>
                      </a:r>
                      <a:r>
                        <a:rPr lang="en-US" sz="1200" kern="100" dirty="0">
                          <a:effectLst/>
                        </a:rPr>
                        <a:t>=0.00875, momentum=0.93099, </a:t>
                      </a:r>
                      <a:r>
                        <a:rPr lang="en-US" sz="1200" kern="100" dirty="0" err="1">
                          <a:effectLst/>
                        </a:rPr>
                        <a:t>weight_decay</a:t>
                      </a:r>
                      <a:r>
                        <a:rPr lang="en-US" sz="1200" kern="100" dirty="0">
                          <a:effectLst/>
                        </a:rPr>
                        <a:t>=0.00057, </a:t>
                      </a:r>
                      <a:r>
                        <a:rPr lang="en-US" sz="1200" kern="100" dirty="0" err="1">
                          <a:effectLst/>
                        </a:rPr>
                        <a:t>warmup_epochs</a:t>
                      </a:r>
                      <a:r>
                        <a:rPr lang="en-US" sz="1200" kern="100" dirty="0">
                          <a:effectLst/>
                        </a:rPr>
                        <a:t>=3.0, </a:t>
                      </a:r>
                      <a:r>
                        <a:rPr lang="en-US" sz="1200" kern="100" dirty="0" err="1">
                          <a:effectLst/>
                        </a:rPr>
                        <a:t>warmup_momentum</a:t>
                      </a:r>
                      <a:r>
                        <a:rPr lang="en-US" sz="1200" kern="100" dirty="0">
                          <a:effectLst/>
                        </a:rPr>
                        <a:t>=0.75579, box=7.02336, </a:t>
                      </a:r>
                      <a:r>
                        <a:rPr lang="en-US" sz="1200" kern="100" dirty="0" err="1">
                          <a:effectLst/>
                        </a:rPr>
                        <a:t>cls</a:t>
                      </a:r>
                      <a:r>
                        <a:rPr lang="en-US" sz="1200" kern="100" dirty="0">
                          <a:effectLst/>
                        </a:rPr>
                        <a:t>=0.44188, </a:t>
                      </a:r>
                      <a:r>
                        <a:rPr lang="en-US" sz="1200" kern="100" dirty="0" err="1">
                          <a:effectLst/>
                        </a:rPr>
                        <a:t>dfl</a:t>
                      </a:r>
                      <a:r>
                        <a:rPr lang="en-US" sz="1200" kern="100" dirty="0">
                          <a:effectLst/>
                        </a:rPr>
                        <a:t>=1.40956, </a:t>
                      </a:r>
                      <a:r>
                        <a:rPr lang="en-US" sz="1200" kern="100" dirty="0" err="1">
                          <a:effectLst/>
                        </a:rPr>
                        <a:t>hsv_h</a:t>
                      </a:r>
                      <a:r>
                        <a:rPr lang="en-US" sz="1200" kern="100" dirty="0">
                          <a:effectLst/>
                        </a:rPr>
                        <a:t>=0.0154, </a:t>
                      </a:r>
                      <a:r>
                        <a:rPr lang="en-US" sz="1200" kern="100" dirty="0" err="1">
                          <a:effectLst/>
                        </a:rPr>
                        <a:t>hsv_s</a:t>
                      </a:r>
                      <a:r>
                        <a:rPr lang="en-US" sz="1200" kern="100" dirty="0">
                          <a:effectLst/>
                        </a:rPr>
                        <a:t>=0.73327, </a:t>
                      </a:r>
                      <a:r>
                        <a:rPr lang="en-US" sz="1200" kern="100" dirty="0" err="1">
                          <a:effectLst/>
                        </a:rPr>
                        <a:t>hsv_v</a:t>
                      </a:r>
                      <a:r>
                        <a:rPr lang="en-US" sz="1200" kern="100" dirty="0">
                          <a:effectLst/>
                        </a:rPr>
                        <a:t>=0.36094, degrees=0.0, translate=0.09004, scale=0.5, shear=0.0, perspective=0.0, </a:t>
                      </a:r>
                      <a:r>
                        <a:rPr lang="en-US" sz="1200" kern="100" dirty="0" err="1">
                          <a:effectLst/>
                        </a:rPr>
                        <a:t>flipud</a:t>
                      </a:r>
                      <a:r>
                        <a:rPr lang="en-US" sz="1200" kern="100" dirty="0">
                          <a:effectLst/>
                        </a:rPr>
                        <a:t>=0.0, </a:t>
                      </a:r>
                      <a:r>
                        <a:rPr lang="en-US" sz="1200" kern="100" dirty="0" err="1">
                          <a:effectLst/>
                        </a:rPr>
                        <a:t>fliplr</a:t>
                      </a:r>
                      <a:r>
                        <a:rPr lang="en-US" sz="1200" kern="100" dirty="0">
                          <a:effectLst/>
                        </a:rPr>
                        <a:t>=0.48808, </a:t>
                      </a:r>
                      <a:r>
                        <a:rPr lang="en-US" sz="1200" kern="100" dirty="0" err="1">
                          <a:effectLst/>
                        </a:rPr>
                        <a:t>bgr</a:t>
                      </a:r>
                      <a:r>
                        <a:rPr lang="en-US" sz="1200" kern="100" dirty="0">
                          <a:effectLst/>
                        </a:rPr>
                        <a:t>=0.0, mosaic=1.0, </a:t>
                      </a:r>
                      <a:r>
                        <a:rPr lang="en-US" sz="1200" kern="100" dirty="0" err="1">
                          <a:effectLst/>
                        </a:rPr>
                        <a:t>mixup</a:t>
                      </a:r>
                      <a:r>
                        <a:rPr lang="en-US" sz="1200" kern="100" dirty="0">
                          <a:effectLst/>
                        </a:rPr>
                        <a:t>=0.0, </a:t>
                      </a:r>
                      <a:r>
                        <a:rPr lang="en-US" sz="1200" kern="100" dirty="0" err="1">
                          <a:effectLst/>
                        </a:rPr>
                        <a:t>copy_paste</a:t>
                      </a:r>
                      <a:r>
                        <a:rPr lang="en-US" sz="1200" kern="100" dirty="0">
                          <a:effectLst/>
                        </a:rPr>
                        <a:t>=0.0</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dirty="0">
                          <a:effectLst/>
                        </a:rPr>
                        <a:t>Default</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tc>
                  <a:txBody>
                    <a:bodyPr/>
                    <a:lstStyle/>
                    <a:p>
                      <a:pPr marL="0" marR="0" algn="ctr">
                        <a:lnSpc>
                          <a:spcPct val="100000"/>
                        </a:lnSpc>
                        <a:spcBef>
                          <a:spcPts val="0"/>
                        </a:spcBef>
                        <a:spcAft>
                          <a:spcPts val="0"/>
                        </a:spcAft>
                      </a:pPr>
                      <a:r>
                        <a:rPr lang="en-US" sz="1200" kern="100" dirty="0">
                          <a:effectLst/>
                        </a:rPr>
                        <a:t>lr0=0.00933, </a:t>
                      </a:r>
                      <a:r>
                        <a:rPr lang="en-US" sz="1200" kern="100" dirty="0" err="1">
                          <a:effectLst/>
                        </a:rPr>
                        <a:t>lrf</a:t>
                      </a:r>
                      <a:r>
                        <a:rPr lang="en-US" sz="1200" kern="100" dirty="0">
                          <a:effectLst/>
                        </a:rPr>
                        <a:t>=0.0102, momentum=0.938, </a:t>
                      </a:r>
                      <a:r>
                        <a:rPr lang="en-US" sz="1200" kern="100" dirty="0" err="1">
                          <a:effectLst/>
                        </a:rPr>
                        <a:t>weight_decay</a:t>
                      </a:r>
                      <a:r>
                        <a:rPr lang="en-US" sz="1200" kern="100" dirty="0">
                          <a:effectLst/>
                        </a:rPr>
                        <a:t>=0.0005, </a:t>
                      </a:r>
                      <a:r>
                        <a:rPr lang="en-US" sz="1200" kern="100" dirty="0" err="1">
                          <a:effectLst/>
                        </a:rPr>
                        <a:t>warmup_epochs</a:t>
                      </a:r>
                      <a:r>
                        <a:rPr lang="en-US" sz="1200" kern="100" dirty="0">
                          <a:effectLst/>
                        </a:rPr>
                        <a:t>=3.05, </a:t>
                      </a:r>
                      <a:r>
                        <a:rPr lang="en-US" sz="1200" kern="100" dirty="0" err="1">
                          <a:effectLst/>
                        </a:rPr>
                        <a:t>warmup_momentum</a:t>
                      </a:r>
                      <a:r>
                        <a:rPr lang="en-US" sz="1200" kern="100" dirty="0">
                          <a:effectLst/>
                        </a:rPr>
                        <a:t>=0.85, box=7.6, </a:t>
                      </a:r>
                      <a:r>
                        <a:rPr lang="en-US" sz="1200" kern="100" dirty="0" err="1">
                          <a:effectLst/>
                        </a:rPr>
                        <a:t>cls</a:t>
                      </a:r>
                      <a:r>
                        <a:rPr lang="en-US" sz="1200" kern="100" dirty="0">
                          <a:effectLst/>
                        </a:rPr>
                        <a:t>=0.55, </a:t>
                      </a:r>
                      <a:r>
                        <a:rPr lang="en-US" sz="1200" kern="100" dirty="0" err="1">
                          <a:effectLst/>
                        </a:rPr>
                        <a:t>dfl</a:t>
                      </a:r>
                      <a:r>
                        <a:rPr lang="en-US" sz="1200" kern="100" dirty="0">
                          <a:effectLst/>
                        </a:rPr>
                        <a:t>=1.5, </a:t>
                      </a:r>
                      <a:r>
                        <a:rPr lang="en-US" sz="1200" kern="100" dirty="0" err="1">
                          <a:effectLst/>
                        </a:rPr>
                        <a:t>hsv_h</a:t>
                      </a:r>
                      <a:r>
                        <a:rPr lang="en-US" sz="1200" kern="100" dirty="0">
                          <a:effectLst/>
                        </a:rPr>
                        <a:t>=0.017, </a:t>
                      </a:r>
                      <a:r>
                        <a:rPr lang="en-US" sz="1200" kern="100" dirty="0" err="1">
                          <a:effectLst/>
                        </a:rPr>
                        <a:t>hsv_s</a:t>
                      </a:r>
                      <a:r>
                        <a:rPr lang="en-US" sz="1200" kern="100" dirty="0">
                          <a:effectLst/>
                        </a:rPr>
                        <a:t>=0.69, </a:t>
                      </a:r>
                      <a:r>
                        <a:rPr lang="en-US" sz="1200" kern="100" dirty="0" err="1">
                          <a:effectLst/>
                        </a:rPr>
                        <a:t>hsv_v</a:t>
                      </a:r>
                      <a:r>
                        <a:rPr lang="en-US" sz="1200" kern="100" dirty="0">
                          <a:effectLst/>
                        </a:rPr>
                        <a:t>=0.45, degrees=0.0, translate=0.10, pose=12.5, </a:t>
                      </a:r>
                      <a:r>
                        <a:rPr lang="en-US" sz="1200" kern="100" dirty="0" err="1">
                          <a:effectLst/>
                        </a:rPr>
                        <a:t>kobj</a:t>
                      </a:r>
                      <a:r>
                        <a:rPr lang="en-US" sz="1200" kern="100" dirty="0">
                          <a:effectLst/>
                        </a:rPr>
                        <a:t>=1.1, scale=0.55, shear=0.0,perspective=0.0, </a:t>
                      </a:r>
                      <a:r>
                        <a:rPr lang="en-US" sz="1200" kern="100" dirty="0" err="1">
                          <a:effectLst/>
                        </a:rPr>
                        <a:t>flipud</a:t>
                      </a:r>
                      <a:r>
                        <a:rPr lang="en-US" sz="1200" kern="100" dirty="0">
                          <a:effectLst/>
                        </a:rPr>
                        <a:t>=0.0, </a:t>
                      </a:r>
                      <a:r>
                        <a:rPr lang="en-US" sz="1200" kern="100" dirty="0" err="1">
                          <a:effectLst/>
                        </a:rPr>
                        <a:t>fliplr</a:t>
                      </a:r>
                      <a:r>
                        <a:rPr lang="en-US" sz="1200" kern="100" dirty="0">
                          <a:effectLst/>
                        </a:rPr>
                        <a:t>=0.55, </a:t>
                      </a:r>
                      <a:r>
                        <a:rPr lang="en-US" sz="1200" kern="100" dirty="0" err="1">
                          <a:effectLst/>
                        </a:rPr>
                        <a:t>bgr</a:t>
                      </a:r>
                      <a:r>
                        <a:rPr lang="en-US" sz="1200" kern="100" dirty="0">
                          <a:effectLst/>
                        </a:rPr>
                        <a:t>=0.0, mosaic=1.0, </a:t>
                      </a:r>
                      <a:r>
                        <a:rPr lang="en-US" sz="1200" kern="100" dirty="0" err="1">
                          <a:effectLst/>
                        </a:rPr>
                        <a:t>mixup</a:t>
                      </a:r>
                      <a:r>
                        <a:rPr lang="en-US" sz="1200" kern="100" dirty="0">
                          <a:effectLst/>
                        </a:rPr>
                        <a:t>=0.0,copy_paste=0.0</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38008" marR="38008" marT="0" marB="0"/>
                </a:tc>
                <a:extLst>
                  <a:ext uri="{0D108BD9-81ED-4DB2-BD59-A6C34878D82A}">
                    <a16:rowId xmlns:a16="http://schemas.microsoft.com/office/drawing/2014/main" val="3739648340"/>
                  </a:ext>
                </a:extLst>
              </a:tr>
            </a:tbl>
          </a:graphicData>
        </a:graphic>
      </p:graphicFrame>
    </p:spTree>
    <p:extLst>
      <p:ext uri="{BB962C8B-B14F-4D97-AF65-F5344CB8AC3E}">
        <p14:creationId xmlns:p14="http://schemas.microsoft.com/office/powerpoint/2010/main" val="1518912747"/>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25"/>
          <p:cNvSpPr txBox="1">
            <a:spLocks noGrp="1"/>
          </p:cNvSpPr>
          <p:nvPr>
            <p:ph type="title"/>
          </p:nvPr>
        </p:nvSpPr>
        <p:spPr>
          <a:xfrm>
            <a:off x="1606551" y="302004"/>
            <a:ext cx="8643848" cy="480091"/>
          </a:xfrm>
          <a:prstGeom prst="rect">
            <a:avLst/>
          </a:prstGeom>
          <a:noFill/>
          <a:ln>
            <a:noFill/>
          </a:ln>
        </p:spPr>
        <p:txBody>
          <a:bodyPr spcFirstLastPara="1" vert="horz" wrap="square" lIns="91433" tIns="45700" rIns="91433" bIns="45700" rtlCol="0" anchor="ctr" anchorCtr="0">
            <a:spAutoFit/>
          </a:bodyPr>
          <a:lstStyle/>
          <a:p>
            <a:r>
              <a:rPr lang="en-US" dirty="0"/>
              <a:t>Training Metrics </a:t>
            </a:r>
            <a:r>
              <a:rPr lang="en-US" dirty="0" smtClean="0"/>
              <a:t>Comparison(Yolov5)</a:t>
            </a:r>
            <a:endParaRPr lang="en-GB" dirty="0"/>
          </a:p>
        </p:txBody>
      </p:sp>
      <p:sp>
        <p:nvSpPr>
          <p:cNvPr id="2140" name="Google Shape;2140;p125"/>
          <p:cNvSpPr txBox="1"/>
          <p:nvPr/>
        </p:nvSpPr>
        <p:spPr>
          <a:xfrm>
            <a:off x="357353" y="235111"/>
            <a:ext cx="969799" cy="646290"/>
          </a:xfrm>
          <a:prstGeom prst="rect">
            <a:avLst/>
          </a:prstGeom>
          <a:noFill/>
          <a:ln>
            <a:noFill/>
          </a:ln>
        </p:spPr>
        <p:txBody>
          <a:bodyPr spcFirstLastPara="1" wrap="square" lIns="91433" tIns="45700" rIns="91433" bIns="45700" anchor="t" anchorCtr="0">
            <a:spAutoFit/>
          </a:bodyPr>
          <a:lstStyle/>
          <a:p>
            <a:pPr marL="237061" indent="-237061" algn="ctr">
              <a:buClr>
                <a:srgbClr val="FFFFFF"/>
              </a:buClr>
              <a:buSzPts val="2700"/>
            </a:pPr>
            <a:r>
              <a:rPr lang="en-GB" sz="3600" b="1">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3600" b="1">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3" name="Group 12"/>
          <p:cNvGrpSpPr/>
          <p:nvPr/>
        </p:nvGrpSpPr>
        <p:grpSpPr>
          <a:xfrm>
            <a:off x="1397001" y="1058335"/>
            <a:ext cx="9601199" cy="5113867"/>
            <a:chOff x="0" y="0"/>
            <a:chExt cx="5486793" cy="3346767"/>
          </a:xfrm>
        </p:grpSpPr>
        <p:grpSp>
          <p:nvGrpSpPr>
            <p:cNvPr id="14" name="Group 13"/>
            <p:cNvGrpSpPr/>
            <p:nvPr/>
          </p:nvGrpSpPr>
          <p:grpSpPr>
            <a:xfrm>
              <a:off x="0" y="0"/>
              <a:ext cx="5323205" cy="3048000"/>
              <a:chOff x="0" y="0"/>
              <a:chExt cx="5323205" cy="304800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524760" cy="1511300"/>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200" y="0"/>
                <a:ext cx="2580005" cy="1511300"/>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1657350"/>
                <a:ext cx="2410460" cy="135255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200" y="1568450"/>
                <a:ext cx="2580005" cy="1479550"/>
              </a:xfrm>
              <a:prstGeom prst="rect">
                <a:avLst/>
              </a:prstGeom>
            </p:spPr>
          </p:pic>
        </p:grpSp>
        <p:sp>
          <p:nvSpPr>
            <p:cNvPr id="15" name="Text Box 48"/>
            <p:cNvSpPr txBox="1"/>
            <p:nvPr/>
          </p:nvSpPr>
          <p:spPr>
            <a:xfrm>
              <a:off x="163588" y="3041332"/>
              <a:ext cx="5323205" cy="30543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Bef>
                  <a:spcPts val="800"/>
                </a:spcBef>
                <a:spcAft>
                  <a:spcPts val="800"/>
                </a:spcAft>
              </a:pPr>
              <a:r>
                <a:rPr lang="en-US" sz="1400" kern="100" dirty="0">
                  <a:solidFill>
                    <a:schemeClr val="accent4">
                      <a:lumMod val="75000"/>
                    </a:schemeClr>
                  </a:solidFill>
                  <a:latin typeface="Times New Roman" panose="02020603050405020304" pitchFamily="18" charset="0"/>
                  <a:ea typeface="DengXian" panose="02010600030101010101" pitchFamily="2" charset="-122"/>
                </a:rPr>
                <a:t>Figure 3 Training Matrices Comparison between default and custom Models</a:t>
              </a:r>
              <a:endParaRPr lang="en-US" sz="1200" i="1" kern="100" dirty="0">
                <a:solidFill>
                  <a:schemeClr val="accent4">
                    <a:lumMod val="75000"/>
                  </a:schemeClr>
                </a:solidFill>
                <a:latin typeface="Times New Roman" panose="02020603050405020304" pitchFamily="18" charset="0"/>
                <a:ea typeface="DengXian" panose="02010600030101010101" pitchFamily="2" charset="-122"/>
              </a:endParaRPr>
            </a:p>
          </p:txBody>
        </p:sp>
      </p:grpSp>
    </p:spTree>
    <p:extLst>
      <p:ext uri="{BB962C8B-B14F-4D97-AF65-F5344CB8AC3E}">
        <p14:creationId xmlns:p14="http://schemas.microsoft.com/office/powerpoint/2010/main" val="606406028"/>
      </p:ext>
    </p:extLst>
  </p:cSld>
  <p:clrMapOvr>
    <a:masterClrMapping/>
  </p:clrMapOvr>
  <p:transition spd="med">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124"/>
          <p:cNvSpPr txBox="1">
            <a:spLocks noGrp="1"/>
          </p:cNvSpPr>
          <p:nvPr>
            <p:ph type="title"/>
          </p:nvPr>
        </p:nvSpPr>
        <p:spPr>
          <a:xfrm>
            <a:off x="1606551" y="344317"/>
            <a:ext cx="8643848" cy="480131"/>
          </a:xfrm>
          <a:prstGeom prst="rect">
            <a:avLst/>
          </a:prstGeom>
          <a:noFill/>
          <a:ln>
            <a:noFill/>
          </a:ln>
        </p:spPr>
        <p:txBody>
          <a:bodyPr spcFirstLastPara="1" vert="horz" wrap="square" lIns="91433" tIns="45700" rIns="91433" bIns="45700" rtlCol="0" anchor="ctr" anchorCtr="0">
            <a:spAutoFit/>
          </a:bodyPr>
          <a:lstStyle/>
          <a:p>
            <a:pPr lvl="0"/>
            <a:r>
              <a:rPr lang="en-GB" dirty="0"/>
              <a:t>Evaluation and Result </a:t>
            </a:r>
            <a:r>
              <a:rPr lang="en-GB" dirty="0" smtClean="0"/>
              <a:t>Analysis (Yolov5)</a:t>
            </a:r>
            <a:endParaRPr lang="en-GB" dirty="0"/>
          </a:p>
        </p:txBody>
      </p:sp>
      <p:sp>
        <p:nvSpPr>
          <p:cNvPr id="2129" name="Google Shape;2129;p124"/>
          <p:cNvSpPr txBox="1"/>
          <p:nvPr/>
        </p:nvSpPr>
        <p:spPr>
          <a:xfrm>
            <a:off x="357353" y="235111"/>
            <a:ext cx="969799" cy="646290"/>
          </a:xfrm>
          <a:prstGeom prst="rect">
            <a:avLst/>
          </a:prstGeom>
          <a:noFill/>
          <a:ln>
            <a:noFill/>
          </a:ln>
        </p:spPr>
        <p:txBody>
          <a:bodyPr spcFirstLastPara="1" wrap="square" lIns="91433" tIns="45700" rIns="91433" bIns="45700" anchor="t" anchorCtr="0">
            <a:spAutoFit/>
          </a:bodyPr>
          <a:lstStyle/>
          <a:p>
            <a:pPr marL="237061" indent="-237061" algn="ctr">
              <a:buClr>
                <a:srgbClr val="FFFFFF"/>
              </a:buClr>
              <a:buSzPts val="2700"/>
            </a:pPr>
            <a:r>
              <a:rPr lang="en-GB" sz="3600" b="1">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3600" b="1">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graphicFrame>
        <p:nvGraphicFramePr>
          <p:cNvPr id="2" name="Table 1"/>
          <p:cNvGraphicFramePr>
            <a:graphicFrameLocks noGrp="1"/>
          </p:cNvGraphicFramePr>
          <p:nvPr>
            <p:extLst/>
          </p:nvPr>
        </p:nvGraphicFramePr>
        <p:xfrm>
          <a:off x="1024466" y="1326092"/>
          <a:ext cx="10227732" cy="1402080"/>
        </p:xfrm>
        <a:graphic>
          <a:graphicData uri="http://schemas.openxmlformats.org/drawingml/2006/table">
            <a:tbl>
              <a:tblPr firstRow="1" firstCol="1" bandRow="1">
                <a:tableStyleId>{B301B821-A1FF-4177-AEE7-76D212191A09}</a:tableStyleId>
              </a:tblPr>
              <a:tblGrid>
                <a:gridCol w="1129445">
                  <a:extLst>
                    <a:ext uri="{9D8B030D-6E8A-4147-A177-3AD203B41FA5}">
                      <a16:colId xmlns:a16="http://schemas.microsoft.com/office/drawing/2014/main" val="1217352281"/>
                    </a:ext>
                  </a:extLst>
                </a:gridCol>
                <a:gridCol w="1877469">
                  <a:extLst>
                    <a:ext uri="{9D8B030D-6E8A-4147-A177-3AD203B41FA5}">
                      <a16:colId xmlns:a16="http://schemas.microsoft.com/office/drawing/2014/main" val="2297048161"/>
                    </a:ext>
                  </a:extLst>
                </a:gridCol>
                <a:gridCol w="1305997">
                  <a:extLst>
                    <a:ext uri="{9D8B030D-6E8A-4147-A177-3AD203B41FA5}">
                      <a16:colId xmlns:a16="http://schemas.microsoft.com/office/drawing/2014/main" val="3875846175"/>
                    </a:ext>
                  </a:extLst>
                </a:gridCol>
                <a:gridCol w="1835519">
                  <a:extLst>
                    <a:ext uri="{9D8B030D-6E8A-4147-A177-3AD203B41FA5}">
                      <a16:colId xmlns:a16="http://schemas.microsoft.com/office/drawing/2014/main" val="740922016"/>
                    </a:ext>
                  </a:extLst>
                </a:gridCol>
                <a:gridCol w="1488504">
                  <a:extLst>
                    <a:ext uri="{9D8B030D-6E8A-4147-A177-3AD203B41FA5}">
                      <a16:colId xmlns:a16="http://schemas.microsoft.com/office/drawing/2014/main" val="3976860131"/>
                    </a:ext>
                  </a:extLst>
                </a:gridCol>
                <a:gridCol w="1265273">
                  <a:extLst>
                    <a:ext uri="{9D8B030D-6E8A-4147-A177-3AD203B41FA5}">
                      <a16:colId xmlns:a16="http://schemas.microsoft.com/office/drawing/2014/main" val="1031323606"/>
                    </a:ext>
                  </a:extLst>
                </a:gridCol>
                <a:gridCol w="1325525">
                  <a:extLst>
                    <a:ext uri="{9D8B030D-6E8A-4147-A177-3AD203B41FA5}">
                      <a16:colId xmlns:a16="http://schemas.microsoft.com/office/drawing/2014/main" val="3703753873"/>
                    </a:ext>
                  </a:extLst>
                </a:gridCol>
              </a:tblGrid>
              <a:tr h="304800">
                <a:tc gridSpan="7">
                  <a:txBody>
                    <a:bodyPr/>
                    <a:lstStyle/>
                    <a:p>
                      <a:pPr marL="0" marR="0" indent="457200" algn="ctr">
                        <a:lnSpc>
                          <a:spcPct val="100000"/>
                        </a:lnSpc>
                        <a:spcBef>
                          <a:spcPts val="0"/>
                        </a:spcBef>
                        <a:spcAft>
                          <a:spcPts val="0"/>
                        </a:spcAft>
                      </a:pPr>
                      <a:r>
                        <a:rPr lang="en-US" sz="2000" dirty="0"/>
                        <a:t>Evaluation Result on Training Dataset</a:t>
                      </a:r>
                      <a:endParaRPr lang="en-US" sz="2000" dirty="0">
                        <a:solidFill>
                          <a:schemeClr val="accent4">
                            <a:lumMod val="75000"/>
                          </a:schemeClr>
                        </a:solidFill>
                      </a:endParaRPr>
                    </a:p>
                  </a:txBody>
                  <a:tcPr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0873803"/>
                  </a:ext>
                </a:extLst>
              </a:tr>
              <a:tr h="365760">
                <a:tc>
                  <a:txBody>
                    <a:bodyPr/>
                    <a:lstStyle/>
                    <a:p>
                      <a:pPr marL="0" marR="0" indent="457200" algn="ctr">
                        <a:lnSpc>
                          <a:spcPct val="100000"/>
                        </a:lnSpc>
                        <a:spcBef>
                          <a:spcPts val="0"/>
                        </a:spcBef>
                        <a:spcAft>
                          <a:spcPts val="0"/>
                        </a:spcAft>
                      </a:pPr>
                      <a:r>
                        <a:rPr lang="en-US" sz="1200" dirty="0" smtClean="0"/>
                        <a:t>Exp1</a:t>
                      </a:r>
                      <a:r>
                        <a:rPr lang="en-US" sz="1200" baseline="0" dirty="0" smtClean="0"/>
                        <a:t> </a:t>
                      </a:r>
                      <a:r>
                        <a:rPr lang="en-US" sz="1200" dirty="0" smtClean="0"/>
                        <a:t>(Models</a:t>
                      </a:r>
                      <a:r>
                        <a:rPr lang="en-US" sz="1200" dirty="0"/>
                        <a:t>)</a:t>
                      </a:r>
                      <a:endParaRPr lang="en-US" sz="1200" b="1" dirty="0"/>
                    </a:p>
                  </a:txBody>
                  <a:tcPr marT="0" marB="0" anchor="b"/>
                </a:tc>
                <a:tc>
                  <a:txBody>
                    <a:bodyPr/>
                    <a:lstStyle/>
                    <a:p>
                      <a:pPr marL="0" marR="0" indent="457200" algn="l">
                        <a:lnSpc>
                          <a:spcPct val="100000"/>
                        </a:lnSpc>
                        <a:spcBef>
                          <a:spcPts val="0"/>
                        </a:spcBef>
                        <a:spcAft>
                          <a:spcPts val="0"/>
                        </a:spcAft>
                      </a:pPr>
                      <a:r>
                        <a:rPr lang="en-US" sz="1200" dirty="0"/>
                        <a:t>Avg. Recall</a:t>
                      </a:r>
                      <a:endParaRPr lang="en-US" sz="1200" b="1" dirty="0"/>
                    </a:p>
                  </a:txBody>
                  <a:tcPr marT="0" marB="0" anchor="b"/>
                </a:tc>
                <a:tc>
                  <a:txBody>
                    <a:bodyPr/>
                    <a:lstStyle/>
                    <a:p>
                      <a:pPr marL="0" marR="0" indent="457200" algn="l">
                        <a:lnSpc>
                          <a:spcPct val="100000"/>
                        </a:lnSpc>
                        <a:spcBef>
                          <a:spcPts val="0"/>
                        </a:spcBef>
                        <a:spcAft>
                          <a:spcPts val="0"/>
                        </a:spcAft>
                      </a:pPr>
                      <a:r>
                        <a:rPr lang="en-US" sz="1200"/>
                        <a:t>Avg. Miss Rate</a:t>
                      </a:r>
                      <a:endParaRPr lang="en-US" sz="1200" b="1"/>
                    </a:p>
                  </a:txBody>
                  <a:tcPr marT="0" marB="0" anchor="b"/>
                </a:tc>
                <a:tc>
                  <a:txBody>
                    <a:bodyPr/>
                    <a:lstStyle/>
                    <a:p>
                      <a:pPr marL="0" marR="0" indent="457200" algn="l">
                        <a:lnSpc>
                          <a:spcPct val="100000"/>
                        </a:lnSpc>
                        <a:spcBef>
                          <a:spcPts val="0"/>
                        </a:spcBef>
                        <a:spcAft>
                          <a:spcPts val="0"/>
                        </a:spcAft>
                      </a:pPr>
                      <a:r>
                        <a:rPr lang="en-US" sz="1200"/>
                        <a:t>Avg. False Positive Rate</a:t>
                      </a:r>
                      <a:endParaRPr lang="en-US" sz="1200" b="1"/>
                    </a:p>
                  </a:txBody>
                  <a:tcPr marT="0" marB="0" anchor="b"/>
                </a:tc>
                <a:tc>
                  <a:txBody>
                    <a:bodyPr/>
                    <a:lstStyle/>
                    <a:p>
                      <a:pPr marL="0" marR="0" indent="457200" algn="l">
                        <a:lnSpc>
                          <a:spcPct val="100000"/>
                        </a:lnSpc>
                        <a:spcBef>
                          <a:spcPts val="0"/>
                        </a:spcBef>
                        <a:spcAft>
                          <a:spcPts val="0"/>
                        </a:spcAft>
                      </a:pPr>
                      <a:r>
                        <a:rPr lang="en-US" sz="1200" dirty="0"/>
                        <a:t>Avg. Precision</a:t>
                      </a:r>
                      <a:endParaRPr lang="en-US" sz="1200" b="1" dirty="0"/>
                    </a:p>
                  </a:txBody>
                  <a:tcPr marT="0" marB="0" anchor="b"/>
                </a:tc>
                <a:tc>
                  <a:txBody>
                    <a:bodyPr/>
                    <a:lstStyle/>
                    <a:p>
                      <a:pPr marL="0" marR="0" indent="457200" algn="l">
                        <a:lnSpc>
                          <a:spcPct val="100000"/>
                        </a:lnSpc>
                        <a:spcBef>
                          <a:spcPts val="0"/>
                        </a:spcBef>
                        <a:spcAft>
                          <a:spcPts val="0"/>
                        </a:spcAft>
                      </a:pPr>
                      <a:r>
                        <a:rPr lang="en-US" sz="1200"/>
                        <a:t>Avg. Accuracy</a:t>
                      </a:r>
                      <a:endParaRPr lang="en-US" sz="1200" b="1"/>
                    </a:p>
                  </a:txBody>
                  <a:tcPr marT="0" marB="0" anchor="b"/>
                </a:tc>
                <a:tc>
                  <a:txBody>
                    <a:bodyPr/>
                    <a:lstStyle/>
                    <a:p>
                      <a:pPr marL="0" marR="0" indent="457200" algn="l">
                        <a:lnSpc>
                          <a:spcPct val="100000"/>
                        </a:lnSpc>
                        <a:spcBef>
                          <a:spcPts val="0"/>
                        </a:spcBef>
                        <a:spcAft>
                          <a:spcPts val="0"/>
                        </a:spcAft>
                      </a:pPr>
                      <a:r>
                        <a:rPr lang="en-US" sz="1200" dirty="0"/>
                        <a:t>Number of Test Images</a:t>
                      </a:r>
                      <a:endParaRPr lang="en-US" sz="1200" b="1" dirty="0"/>
                    </a:p>
                  </a:txBody>
                  <a:tcPr marT="0" marB="0" anchor="b"/>
                </a:tc>
                <a:extLst>
                  <a:ext uri="{0D108BD9-81ED-4DB2-BD59-A6C34878D82A}">
                    <a16:rowId xmlns:a16="http://schemas.microsoft.com/office/drawing/2014/main" val="1832565802"/>
                  </a:ext>
                </a:extLst>
              </a:tr>
              <a:tr h="365760">
                <a:tc>
                  <a:txBody>
                    <a:bodyPr/>
                    <a:lstStyle/>
                    <a:p>
                      <a:pPr marL="0" marR="0" indent="457200" algn="ctr">
                        <a:lnSpc>
                          <a:spcPct val="100000"/>
                        </a:lnSpc>
                        <a:spcBef>
                          <a:spcPts val="0"/>
                        </a:spcBef>
                        <a:spcAft>
                          <a:spcPts val="0"/>
                        </a:spcAft>
                      </a:pPr>
                      <a:r>
                        <a:rPr lang="en-US" sz="1200" dirty="0"/>
                        <a:t>Yolov5s_default</a:t>
                      </a:r>
                      <a:endParaRPr lang="en-US" sz="1200" b="1" dirty="0"/>
                    </a:p>
                  </a:txBody>
                  <a:tcPr marT="0" marB="0" anchor="b"/>
                </a:tc>
                <a:tc>
                  <a:txBody>
                    <a:bodyPr/>
                    <a:lstStyle/>
                    <a:p>
                      <a:pPr marL="0" marR="0" indent="457200" algn="l">
                        <a:lnSpc>
                          <a:spcPct val="100000"/>
                        </a:lnSpc>
                        <a:spcBef>
                          <a:spcPts val="0"/>
                        </a:spcBef>
                        <a:spcAft>
                          <a:spcPts val="0"/>
                        </a:spcAft>
                      </a:pPr>
                      <a:r>
                        <a:rPr lang="en-US" sz="1200"/>
                        <a:t>0.8341</a:t>
                      </a:r>
                    </a:p>
                  </a:txBody>
                  <a:tcPr marT="0" marB="0" anchor="b"/>
                </a:tc>
                <a:tc>
                  <a:txBody>
                    <a:bodyPr/>
                    <a:lstStyle/>
                    <a:p>
                      <a:pPr marL="0" marR="0" indent="457200" algn="l">
                        <a:lnSpc>
                          <a:spcPct val="100000"/>
                        </a:lnSpc>
                        <a:spcBef>
                          <a:spcPts val="0"/>
                        </a:spcBef>
                        <a:spcAft>
                          <a:spcPts val="0"/>
                        </a:spcAft>
                      </a:pPr>
                      <a:r>
                        <a:rPr lang="en-US" sz="1200"/>
                        <a:t>0.1658</a:t>
                      </a:r>
                    </a:p>
                  </a:txBody>
                  <a:tcPr marT="0" marB="0" anchor="b"/>
                </a:tc>
                <a:tc>
                  <a:txBody>
                    <a:bodyPr/>
                    <a:lstStyle/>
                    <a:p>
                      <a:pPr marL="0" marR="0" indent="457200" algn="l">
                        <a:lnSpc>
                          <a:spcPct val="100000"/>
                        </a:lnSpc>
                        <a:spcBef>
                          <a:spcPts val="0"/>
                        </a:spcBef>
                        <a:spcAft>
                          <a:spcPts val="0"/>
                        </a:spcAft>
                      </a:pPr>
                      <a:r>
                        <a:rPr lang="en-US" sz="1200"/>
                        <a:t>0.0041</a:t>
                      </a:r>
                    </a:p>
                  </a:txBody>
                  <a:tcPr marT="0" marB="0" anchor="b"/>
                </a:tc>
                <a:tc>
                  <a:txBody>
                    <a:bodyPr/>
                    <a:lstStyle/>
                    <a:p>
                      <a:pPr marL="0" marR="0" indent="457200" algn="l">
                        <a:lnSpc>
                          <a:spcPct val="100000"/>
                        </a:lnSpc>
                        <a:spcBef>
                          <a:spcPts val="0"/>
                        </a:spcBef>
                        <a:spcAft>
                          <a:spcPts val="0"/>
                        </a:spcAft>
                      </a:pPr>
                      <a:r>
                        <a:rPr lang="en-US" sz="1200"/>
                        <a:t>0.9890</a:t>
                      </a:r>
                    </a:p>
                  </a:txBody>
                  <a:tcPr marT="0" marB="0" anchor="ctr"/>
                </a:tc>
                <a:tc>
                  <a:txBody>
                    <a:bodyPr/>
                    <a:lstStyle/>
                    <a:p>
                      <a:pPr marL="0" marR="0" indent="457200" algn="l">
                        <a:lnSpc>
                          <a:spcPct val="100000"/>
                        </a:lnSpc>
                        <a:spcBef>
                          <a:spcPts val="0"/>
                        </a:spcBef>
                        <a:spcAft>
                          <a:spcPts val="0"/>
                        </a:spcAft>
                      </a:pPr>
                      <a:r>
                        <a:rPr lang="en-US" sz="1200" dirty="0"/>
                        <a:t>0.8336</a:t>
                      </a:r>
                    </a:p>
                  </a:txBody>
                  <a:tcPr marT="0" marB="0" anchor="b"/>
                </a:tc>
                <a:tc>
                  <a:txBody>
                    <a:bodyPr/>
                    <a:lstStyle/>
                    <a:p>
                      <a:pPr marL="0" marR="0" indent="457200" algn="l">
                        <a:lnSpc>
                          <a:spcPct val="100000"/>
                        </a:lnSpc>
                        <a:spcBef>
                          <a:spcPts val="0"/>
                        </a:spcBef>
                        <a:spcAft>
                          <a:spcPts val="0"/>
                        </a:spcAft>
                      </a:pPr>
                      <a:r>
                        <a:rPr lang="en-US" sz="1200" dirty="0"/>
                        <a:t>477</a:t>
                      </a:r>
                    </a:p>
                  </a:txBody>
                  <a:tcPr marT="0" marB="0" anchor="b"/>
                </a:tc>
                <a:extLst>
                  <a:ext uri="{0D108BD9-81ED-4DB2-BD59-A6C34878D82A}">
                    <a16:rowId xmlns:a16="http://schemas.microsoft.com/office/drawing/2014/main" val="3871283580"/>
                  </a:ext>
                </a:extLst>
              </a:tr>
              <a:tr h="365760">
                <a:tc>
                  <a:txBody>
                    <a:bodyPr/>
                    <a:lstStyle/>
                    <a:p>
                      <a:pPr marL="0" marR="0" indent="457200" algn="ctr">
                        <a:lnSpc>
                          <a:spcPct val="100000"/>
                        </a:lnSpc>
                        <a:spcBef>
                          <a:spcPts val="0"/>
                        </a:spcBef>
                        <a:spcAft>
                          <a:spcPts val="0"/>
                        </a:spcAft>
                      </a:pPr>
                      <a:r>
                        <a:rPr lang="en-US" sz="1200" dirty="0"/>
                        <a:t>Yolov5s_custom</a:t>
                      </a:r>
                      <a:endParaRPr lang="en-US" sz="1200" b="1" dirty="0"/>
                    </a:p>
                  </a:txBody>
                  <a:tcPr marT="0" marB="0" anchor="b"/>
                </a:tc>
                <a:tc>
                  <a:txBody>
                    <a:bodyPr/>
                    <a:lstStyle/>
                    <a:p>
                      <a:pPr marL="0" marR="0" indent="457200" algn="l">
                        <a:lnSpc>
                          <a:spcPct val="100000"/>
                        </a:lnSpc>
                        <a:spcBef>
                          <a:spcPts val="0"/>
                        </a:spcBef>
                        <a:spcAft>
                          <a:spcPts val="0"/>
                        </a:spcAft>
                      </a:pPr>
                      <a:r>
                        <a:rPr lang="en-US" sz="1200" dirty="0"/>
                        <a:t>0.8486</a:t>
                      </a:r>
                    </a:p>
                  </a:txBody>
                  <a:tcPr marT="0" marB="0" anchor="b"/>
                </a:tc>
                <a:tc>
                  <a:txBody>
                    <a:bodyPr/>
                    <a:lstStyle/>
                    <a:p>
                      <a:pPr marL="0" marR="0" indent="457200" algn="l">
                        <a:lnSpc>
                          <a:spcPct val="100000"/>
                        </a:lnSpc>
                        <a:spcBef>
                          <a:spcPts val="0"/>
                        </a:spcBef>
                        <a:spcAft>
                          <a:spcPts val="0"/>
                        </a:spcAft>
                      </a:pPr>
                      <a:r>
                        <a:rPr lang="en-US" sz="1200" dirty="0"/>
                        <a:t>0.1513</a:t>
                      </a:r>
                    </a:p>
                  </a:txBody>
                  <a:tcPr marT="0" marB="0" anchor="b"/>
                </a:tc>
                <a:tc>
                  <a:txBody>
                    <a:bodyPr/>
                    <a:lstStyle/>
                    <a:p>
                      <a:pPr marL="0" marR="0" indent="457200" algn="l">
                        <a:lnSpc>
                          <a:spcPct val="100000"/>
                        </a:lnSpc>
                        <a:spcBef>
                          <a:spcPts val="0"/>
                        </a:spcBef>
                        <a:spcAft>
                          <a:spcPts val="0"/>
                        </a:spcAft>
                      </a:pPr>
                      <a:r>
                        <a:rPr lang="en-US" sz="1200" dirty="0"/>
                        <a:t>0.0125</a:t>
                      </a:r>
                    </a:p>
                  </a:txBody>
                  <a:tcPr marT="0" marB="0" anchor="b"/>
                </a:tc>
                <a:tc>
                  <a:txBody>
                    <a:bodyPr/>
                    <a:lstStyle/>
                    <a:p>
                      <a:pPr marL="0" marR="0" indent="457200" algn="l">
                        <a:lnSpc>
                          <a:spcPct val="100000"/>
                        </a:lnSpc>
                        <a:spcBef>
                          <a:spcPts val="0"/>
                        </a:spcBef>
                        <a:spcAft>
                          <a:spcPts val="0"/>
                        </a:spcAft>
                      </a:pPr>
                      <a:r>
                        <a:rPr lang="en-US" sz="1200"/>
                        <a:t>0.9923</a:t>
                      </a:r>
                    </a:p>
                  </a:txBody>
                  <a:tcPr marT="0" marB="0" anchor="b"/>
                </a:tc>
                <a:tc>
                  <a:txBody>
                    <a:bodyPr/>
                    <a:lstStyle/>
                    <a:p>
                      <a:pPr marL="0" marR="0" indent="457200" algn="l">
                        <a:lnSpc>
                          <a:spcPct val="100000"/>
                        </a:lnSpc>
                        <a:spcBef>
                          <a:spcPts val="0"/>
                        </a:spcBef>
                        <a:spcAft>
                          <a:spcPts val="0"/>
                        </a:spcAft>
                      </a:pPr>
                      <a:r>
                        <a:rPr lang="en-US" sz="1200"/>
                        <a:t>0.8475</a:t>
                      </a:r>
                    </a:p>
                  </a:txBody>
                  <a:tcPr marT="0" marB="0" anchor="b"/>
                </a:tc>
                <a:tc>
                  <a:txBody>
                    <a:bodyPr/>
                    <a:lstStyle/>
                    <a:p>
                      <a:pPr marL="0" marR="0" indent="457200" algn="l">
                        <a:lnSpc>
                          <a:spcPct val="100000"/>
                        </a:lnSpc>
                        <a:spcBef>
                          <a:spcPts val="0"/>
                        </a:spcBef>
                        <a:spcAft>
                          <a:spcPts val="0"/>
                        </a:spcAft>
                      </a:pPr>
                      <a:r>
                        <a:rPr lang="en-US" sz="1200" dirty="0"/>
                        <a:t>477</a:t>
                      </a:r>
                    </a:p>
                  </a:txBody>
                  <a:tcPr marT="0" marB="0" anchor="b"/>
                </a:tc>
                <a:extLst>
                  <a:ext uri="{0D108BD9-81ED-4DB2-BD59-A6C34878D82A}">
                    <a16:rowId xmlns:a16="http://schemas.microsoft.com/office/drawing/2014/main" val="1445355635"/>
                  </a:ext>
                </a:extLst>
              </a:tr>
            </a:tbl>
          </a:graphicData>
        </a:graphic>
      </p:graphicFrame>
      <p:graphicFrame>
        <p:nvGraphicFramePr>
          <p:cNvPr id="14" name="Table 13"/>
          <p:cNvGraphicFramePr>
            <a:graphicFrameLocks noGrp="1"/>
          </p:cNvGraphicFramePr>
          <p:nvPr>
            <p:extLst/>
          </p:nvPr>
        </p:nvGraphicFramePr>
        <p:xfrm>
          <a:off x="1024468" y="3671359"/>
          <a:ext cx="10371666" cy="1402080"/>
        </p:xfrm>
        <a:graphic>
          <a:graphicData uri="http://schemas.openxmlformats.org/drawingml/2006/table">
            <a:tbl>
              <a:tblPr firstRow="1" firstCol="1" bandRow="1">
                <a:tableStyleId>{B301B821-A1FF-4177-AEE7-76D212191A09}</a:tableStyleId>
              </a:tblPr>
              <a:tblGrid>
                <a:gridCol w="1145340">
                  <a:extLst>
                    <a:ext uri="{9D8B030D-6E8A-4147-A177-3AD203B41FA5}">
                      <a16:colId xmlns:a16="http://schemas.microsoft.com/office/drawing/2014/main" val="1217352281"/>
                    </a:ext>
                  </a:extLst>
                </a:gridCol>
                <a:gridCol w="1428527">
                  <a:extLst>
                    <a:ext uri="{9D8B030D-6E8A-4147-A177-3AD203B41FA5}">
                      <a16:colId xmlns:a16="http://schemas.microsoft.com/office/drawing/2014/main" val="2297048161"/>
                    </a:ext>
                  </a:extLst>
                </a:gridCol>
                <a:gridCol w="1799740">
                  <a:extLst>
                    <a:ext uri="{9D8B030D-6E8A-4147-A177-3AD203B41FA5}">
                      <a16:colId xmlns:a16="http://schemas.microsoft.com/office/drawing/2014/main" val="3875846175"/>
                    </a:ext>
                  </a:extLst>
                </a:gridCol>
                <a:gridCol w="1696993">
                  <a:extLst>
                    <a:ext uri="{9D8B030D-6E8A-4147-A177-3AD203B41FA5}">
                      <a16:colId xmlns:a16="http://schemas.microsoft.com/office/drawing/2014/main" val="740922016"/>
                    </a:ext>
                  </a:extLst>
                </a:gridCol>
                <a:gridCol w="1424435">
                  <a:extLst>
                    <a:ext uri="{9D8B030D-6E8A-4147-A177-3AD203B41FA5}">
                      <a16:colId xmlns:a16="http://schemas.microsoft.com/office/drawing/2014/main" val="3976860131"/>
                    </a:ext>
                  </a:extLst>
                </a:gridCol>
                <a:gridCol w="1532452">
                  <a:extLst>
                    <a:ext uri="{9D8B030D-6E8A-4147-A177-3AD203B41FA5}">
                      <a16:colId xmlns:a16="http://schemas.microsoft.com/office/drawing/2014/main" val="1031323606"/>
                    </a:ext>
                  </a:extLst>
                </a:gridCol>
                <a:gridCol w="1344179">
                  <a:extLst>
                    <a:ext uri="{9D8B030D-6E8A-4147-A177-3AD203B41FA5}">
                      <a16:colId xmlns:a16="http://schemas.microsoft.com/office/drawing/2014/main" val="3703753873"/>
                    </a:ext>
                  </a:extLst>
                </a:gridCol>
              </a:tblGrid>
              <a:tr h="304800">
                <a:tc gridSpan="7">
                  <a:txBody>
                    <a:bodyPr/>
                    <a:lstStyle/>
                    <a:p>
                      <a:pPr marL="0" marR="0" indent="457200" algn="ctr">
                        <a:lnSpc>
                          <a:spcPct val="100000"/>
                        </a:lnSpc>
                        <a:spcBef>
                          <a:spcPts val="0"/>
                        </a:spcBef>
                        <a:spcAft>
                          <a:spcPts val="0"/>
                        </a:spcAft>
                      </a:pPr>
                      <a:r>
                        <a:rPr lang="en-US" sz="2000" dirty="0"/>
                        <a:t>Evaluation Result on </a:t>
                      </a:r>
                      <a:r>
                        <a:rPr lang="en-US" sz="2000" dirty="0" smtClean="0"/>
                        <a:t>Test </a:t>
                      </a:r>
                      <a:r>
                        <a:rPr lang="en-US" sz="2000" dirty="0"/>
                        <a:t>Dataset</a:t>
                      </a:r>
                      <a:endParaRPr lang="en-US" sz="2000" dirty="0">
                        <a:solidFill>
                          <a:schemeClr val="accent4">
                            <a:lumMod val="75000"/>
                          </a:schemeClr>
                        </a:solidFill>
                      </a:endParaRPr>
                    </a:p>
                  </a:txBody>
                  <a:tcPr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0873803"/>
                  </a:ext>
                </a:extLst>
              </a:tr>
              <a:tr h="365760">
                <a:tc>
                  <a:txBody>
                    <a:bodyPr/>
                    <a:lstStyle/>
                    <a:p>
                      <a:pPr marL="0" marR="0" indent="457200" algn="ctr">
                        <a:lnSpc>
                          <a:spcPct val="100000"/>
                        </a:lnSpc>
                        <a:spcBef>
                          <a:spcPts val="0"/>
                        </a:spcBef>
                        <a:spcAft>
                          <a:spcPts val="0"/>
                        </a:spcAft>
                      </a:pPr>
                      <a:r>
                        <a:rPr lang="en-US" sz="1200" dirty="0" smtClean="0"/>
                        <a:t>Exp1</a:t>
                      </a:r>
                      <a:r>
                        <a:rPr lang="en-US" sz="1200" baseline="0" dirty="0" smtClean="0"/>
                        <a:t> </a:t>
                      </a:r>
                      <a:r>
                        <a:rPr lang="en-US" sz="1200" dirty="0" smtClean="0"/>
                        <a:t>(Models</a:t>
                      </a:r>
                      <a:r>
                        <a:rPr lang="en-US" sz="1200" dirty="0"/>
                        <a:t>)</a:t>
                      </a:r>
                      <a:endParaRPr lang="en-US" sz="1200" b="1" dirty="0"/>
                    </a:p>
                  </a:txBody>
                  <a:tcPr marT="0" marB="0" anchor="b"/>
                </a:tc>
                <a:tc>
                  <a:txBody>
                    <a:bodyPr/>
                    <a:lstStyle/>
                    <a:p>
                      <a:pPr marL="0" marR="0" indent="457200" algn="ctr">
                        <a:lnSpc>
                          <a:spcPct val="100000"/>
                        </a:lnSpc>
                        <a:spcBef>
                          <a:spcPts val="0"/>
                        </a:spcBef>
                        <a:spcAft>
                          <a:spcPts val="0"/>
                        </a:spcAft>
                      </a:pPr>
                      <a:r>
                        <a:rPr lang="en-US" sz="1200" dirty="0"/>
                        <a:t>Avg. Recall</a:t>
                      </a:r>
                      <a:endParaRPr lang="en-US" sz="1200" b="1" dirty="0"/>
                    </a:p>
                  </a:txBody>
                  <a:tcPr marT="0" marB="0" anchor="b"/>
                </a:tc>
                <a:tc>
                  <a:txBody>
                    <a:bodyPr/>
                    <a:lstStyle/>
                    <a:p>
                      <a:pPr marL="0" marR="0" indent="457200" algn="ctr">
                        <a:lnSpc>
                          <a:spcPct val="100000"/>
                        </a:lnSpc>
                        <a:spcBef>
                          <a:spcPts val="0"/>
                        </a:spcBef>
                        <a:spcAft>
                          <a:spcPts val="0"/>
                        </a:spcAft>
                      </a:pPr>
                      <a:r>
                        <a:rPr lang="en-US" sz="1200"/>
                        <a:t>Avg. Miss Rate</a:t>
                      </a:r>
                      <a:endParaRPr lang="en-US" sz="1200" b="1"/>
                    </a:p>
                  </a:txBody>
                  <a:tcPr marT="0" marB="0" anchor="b"/>
                </a:tc>
                <a:tc>
                  <a:txBody>
                    <a:bodyPr/>
                    <a:lstStyle/>
                    <a:p>
                      <a:pPr marL="0" marR="0" indent="457200" algn="ctr">
                        <a:lnSpc>
                          <a:spcPct val="100000"/>
                        </a:lnSpc>
                        <a:spcBef>
                          <a:spcPts val="0"/>
                        </a:spcBef>
                        <a:spcAft>
                          <a:spcPts val="0"/>
                        </a:spcAft>
                      </a:pPr>
                      <a:r>
                        <a:rPr lang="en-US" sz="1200" dirty="0"/>
                        <a:t>Avg. False Positive Rate</a:t>
                      </a:r>
                      <a:endParaRPr lang="en-US" sz="1200" b="1" dirty="0"/>
                    </a:p>
                  </a:txBody>
                  <a:tcPr marT="0" marB="0" anchor="b"/>
                </a:tc>
                <a:tc>
                  <a:txBody>
                    <a:bodyPr/>
                    <a:lstStyle/>
                    <a:p>
                      <a:pPr marL="0" marR="0" indent="457200" algn="ctr">
                        <a:lnSpc>
                          <a:spcPct val="100000"/>
                        </a:lnSpc>
                        <a:spcBef>
                          <a:spcPts val="0"/>
                        </a:spcBef>
                        <a:spcAft>
                          <a:spcPts val="0"/>
                        </a:spcAft>
                      </a:pPr>
                      <a:r>
                        <a:rPr lang="en-US" sz="1200" dirty="0"/>
                        <a:t>Avg. Precision</a:t>
                      </a:r>
                      <a:endParaRPr lang="en-US" sz="1200" b="1" dirty="0"/>
                    </a:p>
                  </a:txBody>
                  <a:tcPr marT="0" marB="0" anchor="b"/>
                </a:tc>
                <a:tc>
                  <a:txBody>
                    <a:bodyPr/>
                    <a:lstStyle/>
                    <a:p>
                      <a:pPr marL="0" marR="0" indent="457200" algn="ctr">
                        <a:lnSpc>
                          <a:spcPct val="100000"/>
                        </a:lnSpc>
                        <a:spcBef>
                          <a:spcPts val="0"/>
                        </a:spcBef>
                        <a:spcAft>
                          <a:spcPts val="0"/>
                        </a:spcAft>
                      </a:pPr>
                      <a:r>
                        <a:rPr lang="en-US" sz="1200"/>
                        <a:t>Avg. Accuracy</a:t>
                      </a:r>
                      <a:endParaRPr lang="en-US" sz="1200" b="1"/>
                    </a:p>
                  </a:txBody>
                  <a:tcPr marT="0" marB="0" anchor="b"/>
                </a:tc>
                <a:tc>
                  <a:txBody>
                    <a:bodyPr/>
                    <a:lstStyle/>
                    <a:p>
                      <a:pPr marL="0" marR="0" indent="457200" algn="ctr">
                        <a:lnSpc>
                          <a:spcPct val="100000"/>
                        </a:lnSpc>
                        <a:spcBef>
                          <a:spcPts val="0"/>
                        </a:spcBef>
                        <a:spcAft>
                          <a:spcPts val="0"/>
                        </a:spcAft>
                      </a:pPr>
                      <a:r>
                        <a:rPr lang="en-US" sz="1200" dirty="0"/>
                        <a:t>Number of Test Images</a:t>
                      </a:r>
                      <a:endParaRPr lang="en-US" sz="1200" b="1" dirty="0"/>
                    </a:p>
                  </a:txBody>
                  <a:tcPr marT="0" marB="0" anchor="b"/>
                </a:tc>
                <a:extLst>
                  <a:ext uri="{0D108BD9-81ED-4DB2-BD59-A6C34878D82A}">
                    <a16:rowId xmlns:a16="http://schemas.microsoft.com/office/drawing/2014/main" val="1832565802"/>
                  </a:ext>
                </a:extLst>
              </a:tr>
              <a:tr h="365760">
                <a:tc>
                  <a:txBody>
                    <a:bodyPr/>
                    <a:lstStyle/>
                    <a:p>
                      <a:pPr marL="0" marR="0" indent="457200" algn="ctr">
                        <a:lnSpc>
                          <a:spcPct val="100000"/>
                        </a:lnSpc>
                        <a:spcBef>
                          <a:spcPts val="0"/>
                        </a:spcBef>
                        <a:spcAft>
                          <a:spcPts val="0"/>
                        </a:spcAft>
                      </a:pPr>
                      <a:r>
                        <a:rPr lang="en-US" sz="1200" dirty="0"/>
                        <a:t>Yolov5s_default</a:t>
                      </a:r>
                      <a:endParaRPr lang="en-US" sz="1200" b="1" dirty="0"/>
                    </a:p>
                  </a:txBody>
                  <a:tcPr marT="0" marB="0" anchor="b"/>
                </a:tc>
                <a:tc>
                  <a:txBody>
                    <a:bodyPr/>
                    <a:lstStyle/>
                    <a:p>
                      <a:pPr marL="0" marR="0" indent="457200" algn="just">
                        <a:lnSpc>
                          <a:spcPct val="100000"/>
                        </a:lnSpc>
                        <a:spcBef>
                          <a:spcPts val="0"/>
                        </a:spcBef>
                        <a:spcAft>
                          <a:spcPts val="0"/>
                        </a:spcAft>
                      </a:pPr>
                      <a:r>
                        <a:rPr lang="en-US" sz="1400" kern="100">
                          <a:effectLst/>
                        </a:rPr>
                        <a:t>0.5318</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effectLst/>
                        </a:rPr>
                        <a:t>0.4681</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effectLst/>
                        </a:rPr>
                        <a:t>0.0465</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dirty="0" smtClean="0">
                          <a:effectLst/>
                        </a:rPr>
                        <a:t>0.8333</a:t>
                      </a:r>
                      <a:endParaRPr lang="en-US" sz="16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ctr"/>
                </a:tc>
                <a:tc>
                  <a:txBody>
                    <a:bodyPr/>
                    <a:lstStyle/>
                    <a:p>
                      <a:pPr marL="0" marR="0" indent="457200" algn="just">
                        <a:lnSpc>
                          <a:spcPct val="100000"/>
                        </a:lnSpc>
                        <a:spcBef>
                          <a:spcPts val="0"/>
                        </a:spcBef>
                        <a:spcAft>
                          <a:spcPts val="0"/>
                        </a:spcAft>
                      </a:pPr>
                      <a:r>
                        <a:rPr lang="en-US" sz="1400" kern="100">
                          <a:effectLst/>
                        </a:rPr>
                        <a:t>0.5316</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effectLst/>
                        </a:rPr>
                        <a:t>43</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extLst>
                  <a:ext uri="{0D108BD9-81ED-4DB2-BD59-A6C34878D82A}">
                    <a16:rowId xmlns:a16="http://schemas.microsoft.com/office/drawing/2014/main" val="3871283580"/>
                  </a:ext>
                </a:extLst>
              </a:tr>
              <a:tr h="365760">
                <a:tc>
                  <a:txBody>
                    <a:bodyPr/>
                    <a:lstStyle/>
                    <a:p>
                      <a:pPr marL="0" marR="0" indent="457200" algn="ctr">
                        <a:lnSpc>
                          <a:spcPct val="100000"/>
                        </a:lnSpc>
                        <a:spcBef>
                          <a:spcPts val="0"/>
                        </a:spcBef>
                        <a:spcAft>
                          <a:spcPts val="0"/>
                        </a:spcAft>
                      </a:pPr>
                      <a:r>
                        <a:rPr lang="en-US" sz="1200" dirty="0"/>
                        <a:t>Yolov5s_custom</a:t>
                      </a:r>
                      <a:endParaRPr lang="en-US" sz="1200" b="1" dirty="0"/>
                    </a:p>
                  </a:txBody>
                  <a:tcPr marT="0" marB="0" anchor="b"/>
                </a:tc>
                <a:tc>
                  <a:txBody>
                    <a:bodyPr/>
                    <a:lstStyle/>
                    <a:p>
                      <a:pPr marL="0" marR="0" indent="457200" algn="just">
                        <a:lnSpc>
                          <a:spcPct val="100000"/>
                        </a:lnSpc>
                        <a:spcBef>
                          <a:spcPts val="0"/>
                        </a:spcBef>
                        <a:spcAft>
                          <a:spcPts val="0"/>
                        </a:spcAft>
                      </a:pPr>
                      <a:r>
                        <a:rPr lang="en-US" sz="1400" kern="100">
                          <a:effectLst/>
                        </a:rPr>
                        <a:t>0.5783</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effectLst/>
                        </a:rPr>
                        <a:t>0.4216</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effectLst/>
                        </a:rPr>
                        <a:t>0.0465</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dirty="0">
                          <a:effectLst/>
                        </a:rPr>
                        <a:t>0.8798</a:t>
                      </a:r>
                      <a:endParaRPr lang="en-US" sz="16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effectLst/>
                        </a:rPr>
                        <a:t>0.57811</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dirty="0">
                          <a:effectLst/>
                        </a:rPr>
                        <a:t>43</a:t>
                      </a:r>
                      <a:endParaRPr lang="en-US" sz="16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extLst>
                  <a:ext uri="{0D108BD9-81ED-4DB2-BD59-A6C34878D82A}">
                    <a16:rowId xmlns:a16="http://schemas.microsoft.com/office/drawing/2014/main" val="1445355635"/>
                  </a:ext>
                </a:extLst>
              </a:tr>
            </a:tbl>
          </a:graphicData>
        </a:graphic>
      </p:graphicFrame>
      <p:sp>
        <p:nvSpPr>
          <p:cNvPr id="3" name="Right Arrow 2"/>
          <p:cNvSpPr/>
          <p:nvPr/>
        </p:nvSpPr>
        <p:spPr>
          <a:xfrm rot="5400000">
            <a:off x="5952191" y="3067208"/>
            <a:ext cx="601133" cy="2455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184783474"/>
      </p:ext>
    </p:extLst>
  </p:cSld>
  <p:clrMapOvr>
    <a:masterClrMapping/>
  </p:clrMapOvr>
  <p:transition spd="med">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25"/>
          <p:cNvSpPr txBox="1">
            <a:spLocks noGrp="1"/>
          </p:cNvSpPr>
          <p:nvPr>
            <p:ph type="title"/>
          </p:nvPr>
        </p:nvSpPr>
        <p:spPr>
          <a:xfrm>
            <a:off x="1606551" y="302004"/>
            <a:ext cx="8643848" cy="480091"/>
          </a:xfrm>
          <a:prstGeom prst="rect">
            <a:avLst/>
          </a:prstGeom>
          <a:noFill/>
          <a:ln>
            <a:noFill/>
          </a:ln>
        </p:spPr>
        <p:txBody>
          <a:bodyPr spcFirstLastPara="1" vert="horz" wrap="square" lIns="91433" tIns="45700" rIns="91433" bIns="45700" rtlCol="0" anchor="ctr" anchorCtr="0">
            <a:spAutoFit/>
          </a:bodyPr>
          <a:lstStyle/>
          <a:p>
            <a:r>
              <a:rPr lang="en-US" dirty="0"/>
              <a:t>Training Metrics </a:t>
            </a:r>
            <a:r>
              <a:rPr lang="en-US" dirty="0" smtClean="0"/>
              <a:t>Comparison(Yolov8)</a:t>
            </a:r>
            <a:endParaRPr lang="en-GB" dirty="0"/>
          </a:p>
        </p:txBody>
      </p:sp>
      <p:sp>
        <p:nvSpPr>
          <p:cNvPr id="2140" name="Google Shape;2140;p125"/>
          <p:cNvSpPr txBox="1"/>
          <p:nvPr/>
        </p:nvSpPr>
        <p:spPr>
          <a:xfrm>
            <a:off x="357353" y="235111"/>
            <a:ext cx="969799" cy="646290"/>
          </a:xfrm>
          <a:prstGeom prst="rect">
            <a:avLst/>
          </a:prstGeom>
          <a:noFill/>
          <a:ln>
            <a:noFill/>
          </a:ln>
        </p:spPr>
        <p:txBody>
          <a:bodyPr spcFirstLastPara="1" wrap="square" lIns="91433" tIns="45700" rIns="91433" bIns="45700" anchor="t" anchorCtr="0">
            <a:spAutoFit/>
          </a:bodyPr>
          <a:lstStyle/>
          <a:p>
            <a:pPr marL="237061" indent="-237061" algn="ctr">
              <a:buClr>
                <a:srgbClr val="FFFFFF"/>
              </a:buClr>
              <a:buSzPts val="2700"/>
            </a:pPr>
            <a:r>
              <a:rPr lang="en-GB" sz="3600" b="1">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3600" b="1">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grpSp>
        <p:nvGrpSpPr>
          <p:cNvPr id="11" name="Group 10"/>
          <p:cNvGrpSpPr/>
          <p:nvPr/>
        </p:nvGrpSpPr>
        <p:grpSpPr>
          <a:xfrm>
            <a:off x="1606550" y="1049866"/>
            <a:ext cx="9357783" cy="5063068"/>
            <a:chOff x="0" y="542261"/>
            <a:chExt cx="6031909" cy="4533922"/>
          </a:xfrm>
        </p:grpSpPr>
        <p:sp>
          <p:nvSpPr>
            <p:cNvPr id="12" name="Text Box 33"/>
            <p:cNvSpPr txBox="1"/>
            <p:nvPr/>
          </p:nvSpPr>
          <p:spPr>
            <a:xfrm>
              <a:off x="846762" y="4794421"/>
              <a:ext cx="5181600" cy="281762"/>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All Yolov8 models matrices after training 300 epochs</a:t>
              </a:r>
              <a:endParaRPr lang="en-US" sz="1600" i="1" kern="100" dirty="0">
                <a:solidFill>
                  <a:schemeClr val="accent4">
                    <a:lumMod val="75000"/>
                  </a:schemeClr>
                </a:solidFill>
                <a:latin typeface="Times New Roman" panose="02020603050405020304" pitchFamily="18" charset="0"/>
                <a:ea typeface="DengXian" panose="02010600030101010101" pitchFamily="2" charset="-122"/>
              </a:endParaRP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a:p>
              <a:pPr algn="ctr">
                <a:lnSpc>
                  <a:spcPts val="2933"/>
                </a:lnSpc>
                <a:spcBef>
                  <a:spcPts val="800"/>
                </a:spcBef>
                <a:spcAft>
                  <a:spcPts val="800"/>
                </a:spcAft>
              </a:pPr>
              <a:r>
                <a:rPr lang="en-US" sz="1600" kern="100" dirty="0">
                  <a:solidFill>
                    <a:schemeClr val="accent4">
                      <a:lumMod val="75000"/>
                    </a:schemeClr>
                  </a:solidFill>
                  <a:latin typeface="Times New Roman" panose="02020603050405020304" pitchFamily="18" charset="0"/>
                  <a:ea typeface="DengXian" panose="02010600030101010101" pitchFamily="2" charset="-122"/>
                </a:rPr>
                <a:t> </a:t>
              </a:r>
            </a:p>
          </p:txBody>
        </p:sp>
        <p:grpSp>
          <p:nvGrpSpPr>
            <p:cNvPr id="20" name="Group 19"/>
            <p:cNvGrpSpPr/>
            <p:nvPr/>
          </p:nvGrpSpPr>
          <p:grpSpPr>
            <a:xfrm>
              <a:off x="0" y="542261"/>
              <a:ext cx="6031909" cy="4252625"/>
              <a:chOff x="0" y="0"/>
              <a:chExt cx="6031909" cy="4252625"/>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870200" cy="194119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809" y="0"/>
                <a:ext cx="2959100" cy="197739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5" y="2200940"/>
                <a:ext cx="3012440" cy="2051685"/>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1665" y="2200940"/>
                <a:ext cx="2806700" cy="2007235"/>
              </a:xfrm>
              <a:prstGeom prst="rect">
                <a:avLst/>
              </a:prstGeom>
            </p:spPr>
          </p:pic>
        </p:grpSp>
      </p:grpSp>
    </p:spTree>
    <p:extLst>
      <p:ext uri="{BB962C8B-B14F-4D97-AF65-F5344CB8AC3E}">
        <p14:creationId xmlns:p14="http://schemas.microsoft.com/office/powerpoint/2010/main" val="2649005032"/>
      </p:ext>
    </p:extLst>
  </p:cSld>
  <p:clrMapOvr>
    <a:masterClrMapping/>
  </p:clrMapOvr>
  <p:transition spd="med">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5" name="Google Shape;2125;p124"/>
          <p:cNvSpPr txBox="1">
            <a:spLocks noGrp="1"/>
          </p:cNvSpPr>
          <p:nvPr>
            <p:ph type="title"/>
          </p:nvPr>
        </p:nvSpPr>
        <p:spPr>
          <a:xfrm>
            <a:off x="1606551" y="344317"/>
            <a:ext cx="8643848" cy="480131"/>
          </a:xfrm>
          <a:prstGeom prst="rect">
            <a:avLst/>
          </a:prstGeom>
          <a:noFill/>
          <a:ln>
            <a:noFill/>
          </a:ln>
        </p:spPr>
        <p:txBody>
          <a:bodyPr spcFirstLastPara="1" vert="horz" wrap="square" lIns="91433" tIns="45700" rIns="91433" bIns="45700" rtlCol="0" anchor="ctr" anchorCtr="0">
            <a:spAutoFit/>
          </a:bodyPr>
          <a:lstStyle/>
          <a:p>
            <a:pPr lvl="0"/>
            <a:r>
              <a:rPr lang="en-GB" dirty="0"/>
              <a:t>Evaluation and Result </a:t>
            </a:r>
            <a:r>
              <a:rPr lang="en-GB" dirty="0" smtClean="0"/>
              <a:t>Analysis (Yolov8)</a:t>
            </a:r>
            <a:endParaRPr lang="en-GB" dirty="0"/>
          </a:p>
        </p:txBody>
      </p:sp>
      <p:sp>
        <p:nvSpPr>
          <p:cNvPr id="2129" name="Google Shape;2129;p124"/>
          <p:cNvSpPr txBox="1"/>
          <p:nvPr/>
        </p:nvSpPr>
        <p:spPr>
          <a:xfrm>
            <a:off x="357353" y="235111"/>
            <a:ext cx="969799" cy="646290"/>
          </a:xfrm>
          <a:prstGeom prst="rect">
            <a:avLst/>
          </a:prstGeom>
          <a:noFill/>
          <a:ln>
            <a:noFill/>
          </a:ln>
        </p:spPr>
        <p:txBody>
          <a:bodyPr spcFirstLastPara="1" wrap="square" lIns="91433" tIns="45700" rIns="91433" bIns="45700" anchor="t" anchorCtr="0">
            <a:spAutoFit/>
          </a:bodyPr>
          <a:lstStyle/>
          <a:p>
            <a:pPr marL="237061" indent="-237061" algn="ctr">
              <a:buClr>
                <a:srgbClr val="FFFFFF"/>
              </a:buClr>
              <a:buSzPts val="2700"/>
            </a:pPr>
            <a:r>
              <a:rPr lang="en-GB" sz="3600" b="1">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3600" b="1">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graphicFrame>
        <p:nvGraphicFramePr>
          <p:cNvPr id="3" name="Table 2"/>
          <p:cNvGraphicFramePr>
            <a:graphicFrameLocks noGrp="1"/>
          </p:cNvGraphicFramePr>
          <p:nvPr>
            <p:extLst/>
          </p:nvPr>
        </p:nvGraphicFramePr>
        <p:xfrm>
          <a:off x="687553" y="1142253"/>
          <a:ext cx="10683182" cy="2183205"/>
        </p:xfrm>
        <a:graphic>
          <a:graphicData uri="http://schemas.openxmlformats.org/drawingml/2006/table">
            <a:tbl>
              <a:tblPr firstRow="1" firstCol="1" bandRow="1">
                <a:tableStyleId>{3B4B98B0-60AC-42C2-AFA5-B58CD77FA1E5}</a:tableStyleId>
              </a:tblPr>
              <a:tblGrid>
                <a:gridCol w="1907383">
                  <a:extLst>
                    <a:ext uri="{9D8B030D-6E8A-4147-A177-3AD203B41FA5}">
                      <a16:colId xmlns:a16="http://schemas.microsoft.com/office/drawing/2014/main" val="4227303908"/>
                    </a:ext>
                  </a:extLst>
                </a:gridCol>
                <a:gridCol w="1400296">
                  <a:extLst>
                    <a:ext uri="{9D8B030D-6E8A-4147-A177-3AD203B41FA5}">
                      <a16:colId xmlns:a16="http://schemas.microsoft.com/office/drawing/2014/main" val="3746827626"/>
                    </a:ext>
                  </a:extLst>
                </a:gridCol>
                <a:gridCol w="1482621">
                  <a:extLst>
                    <a:ext uri="{9D8B030D-6E8A-4147-A177-3AD203B41FA5}">
                      <a16:colId xmlns:a16="http://schemas.microsoft.com/office/drawing/2014/main" val="2018249825"/>
                    </a:ext>
                  </a:extLst>
                </a:gridCol>
                <a:gridCol w="1596764">
                  <a:extLst>
                    <a:ext uri="{9D8B030D-6E8A-4147-A177-3AD203B41FA5}">
                      <a16:colId xmlns:a16="http://schemas.microsoft.com/office/drawing/2014/main" val="957266205"/>
                    </a:ext>
                  </a:extLst>
                </a:gridCol>
                <a:gridCol w="1334169">
                  <a:extLst>
                    <a:ext uri="{9D8B030D-6E8A-4147-A177-3AD203B41FA5}">
                      <a16:colId xmlns:a16="http://schemas.microsoft.com/office/drawing/2014/main" val="1138815878"/>
                    </a:ext>
                  </a:extLst>
                </a:gridCol>
                <a:gridCol w="1265476">
                  <a:extLst>
                    <a:ext uri="{9D8B030D-6E8A-4147-A177-3AD203B41FA5}">
                      <a16:colId xmlns:a16="http://schemas.microsoft.com/office/drawing/2014/main" val="3851127502"/>
                    </a:ext>
                  </a:extLst>
                </a:gridCol>
                <a:gridCol w="1696473">
                  <a:extLst>
                    <a:ext uri="{9D8B030D-6E8A-4147-A177-3AD203B41FA5}">
                      <a16:colId xmlns:a16="http://schemas.microsoft.com/office/drawing/2014/main" val="4080163231"/>
                    </a:ext>
                  </a:extLst>
                </a:gridCol>
              </a:tblGrid>
              <a:tr h="243840">
                <a:tc gridSpan="7">
                  <a:txBody>
                    <a:bodyPr/>
                    <a:lstStyle/>
                    <a:p>
                      <a:pPr marL="0" marR="0" indent="457200" algn="ctr">
                        <a:lnSpc>
                          <a:spcPct val="100000"/>
                        </a:lnSpc>
                        <a:spcBef>
                          <a:spcPts val="0"/>
                        </a:spcBef>
                        <a:spcAft>
                          <a:spcPts val="0"/>
                        </a:spcAft>
                      </a:pPr>
                      <a:r>
                        <a:rPr lang="en-US" sz="1600" dirty="0" smtClean="0"/>
                        <a:t>Evaluation Result on Training Dataset</a:t>
                      </a:r>
                      <a:endParaRPr lang="en-US" sz="1600" dirty="0">
                        <a:solidFill>
                          <a:schemeClr val="accent4">
                            <a:lumMod val="75000"/>
                          </a:schemeClr>
                        </a:solidFill>
                      </a:endParaRPr>
                    </a:p>
                  </a:txBody>
                  <a:tcPr marL="28096" marR="28096"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78497210"/>
                  </a:ext>
                </a:extLst>
              </a:tr>
              <a:tr h="484841">
                <a:tc>
                  <a:txBody>
                    <a:bodyPr/>
                    <a:lstStyle/>
                    <a:p>
                      <a:pPr marL="0" marR="0" indent="457200" algn="ctr">
                        <a:lnSpc>
                          <a:spcPct val="100000"/>
                        </a:lnSpc>
                        <a:spcBef>
                          <a:spcPts val="0"/>
                        </a:spcBef>
                        <a:spcAft>
                          <a:spcPts val="0"/>
                        </a:spcAft>
                      </a:pPr>
                      <a:r>
                        <a:rPr lang="en-US" sz="1200" kern="100" dirty="0">
                          <a:effectLst/>
                        </a:rPr>
                        <a:t>Experiment (Models)</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a:effectLst/>
                        </a:rPr>
                        <a:t>Avg. Recall</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a:effectLst/>
                        </a:rPr>
                        <a:t>Avg. Miss Rate</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a:effectLst/>
                        </a:rPr>
                        <a:t>Avg. False Positive Rate</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dirty="0">
                          <a:effectLst/>
                        </a:rPr>
                        <a:t>Avg. Precision</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dirty="0">
                          <a:effectLst/>
                        </a:rPr>
                        <a:t>Avg. Accuracy</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dirty="0">
                          <a:effectLst/>
                        </a:rPr>
                        <a:t>Number of Test Images</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extLst>
                  <a:ext uri="{0D108BD9-81ED-4DB2-BD59-A6C34878D82A}">
                    <a16:rowId xmlns:a16="http://schemas.microsoft.com/office/drawing/2014/main" val="2254683926"/>
                  </a:ext>
                </a:extLst>
              </a:tr>
              <a:tr h="363631">
                <a:tc>
                  <a:txBody>
                    <a:bodyPr/>
                    <a:lstStyle/>
                    <a:p>
                      <a:pPr marL="0" marR="0" indent="457200" algn="just">
                        <a:lnSpc>
                          <a:spcPct val="100000"/>
                        </a:lnSpc>
                        <a:spcBef>
                          <a:spcPts val="0"/>
                        </a:spcBef>
                        <a:spcAft>
                          <a:spcPts val="0"/>
                        </a:spcAft>
                      </a:pPr>
                      <a:r>
                        <a:rPr lang="en-US" sz="1200" kern="100" dirty="0">
                          <a:effectLst/>
                        </a:rPr>
                        <a:t>yolov8s(default)</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0.8189</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0.1811</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0.0000</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0.9895</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ctr"/>
                </a:tc>
                <a:tc>
                  <a:txBody>
                    <a:bodyPr/>
                    <a:lstStyle/>
                    <a:p>
                      <a:pPr marL="0" marR="0" indent="457200" algn="just">
                        <a:lnSpc>
                          <a:spcPct val="100000"/>
                        </a:lnSpc>
                        <a:spcBef>
                          <a:spcPts val="0"/>
                        </a:spcBef>
                        <a:spcAft>
                          <a:spcPts val="0"/>
                        </a:spcAft>
                      </a:pPr>
                      <a:r>
                        <a:rPr lang="en-US" sz="1200" kern="100" dirty="0">
                          <a:effectLst/>
                        </a:rPr>
                        <a:t>0.8189</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dirty="0">
                          <a:effectLst/>
                        </a:rPr>
                        <a:t>477</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extLst>
                  <a:ext uri="{0D108BD9-81ED-4DB2-BD59-A6C34878D82A}">
                    <a16:rowId xmlns:a16="http://schemas.microsoft.com/office/drawing/2014/main" val="1493343438"/>
                  </a:ext>
                </a:extLst>
              </a:tr>
              <a:tr h="363631">
                <a:tc>
                  <a:txBody>
                    <a:bodyPr/>
                    <a:lstStyle/>
                    <a:p>
                      <a:pPr marL="0" marR="0" indent="457200" algn="just">
                        <a:lnSpc>
                          <a:spcPct val="100000"/>
                        </a:lnSpc>
                        <a:spcBef>
                          <a:spcPts val="0"/>
                        </a:spcBef>
                        <a:spcAft>
                          <a:spcPts val="0"/>
                        </a:spcAft>
                      </a:pPr>
                      <a:r>
                        <a:rPr lang="en-US" sz="1200" kern="100" dirty="0">
                          <a:effectLst/>
                        </a:rPr>
                        <a:t>yolov8n(default)</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0.7946</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ctr"/>
                </a:tc>
                <a:tc>
                  <a:txBody>
                    <a:bodyPr/>
                    <a:lstStyle/>
                    <a:p>
                      <a:pPr marL="0" marR="0" indent="457200" algn="just">
                        <a:lnSpc>
                          <a:spcPct val="100000"/>
                        </a:lnSpc>
                        <a:spcBef>
                          <a:spcPts val="0"/>
                        </a:spcBef>
                        <a:spcAft>
                          <a:spcPts val="0"/>
                        </a:spcAft>
                      </a:pPr>
                      <a:r>
                        <a:rPr lang="en-US" sz="1200" kern="100">
                          <a:effectLst/>
                        </a:rPr>
                        <a:t>0.2054</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dirty="0">
                          <a:effectLst/>
                        </a:rPr>
                        <a:t>0.0021</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0.9852</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0.7945</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477</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extLst>
                  <a:ext uri="{0D108BD9-81ED-4DB2-BD59-A6C34878D82A}">
                    <a16:rowId xmlns:a16="http://schemas.microsoft.com/office/drawing/2014/main" val="3808185328"/>
                  </a:ext>
                </a:extLst>
              </a:tr>
              <a:tr h="363631">
                <a:tc>
                  <a:txBody>
                    <a:bodyPr/>
                    <a:lstStyle/>
                    <a:p>
                      <a:pPr marL="0" marR="0" indent="457200" algn="just">
                        <a:lnSpc>
                          <a:spcPct val="100000"/>
                        </a:lnSpc>
                        <a:spcBef>
                          <a:spcPts val="0"/>
                        </a:spcBef>
                        <a:spcAft>
                          <a:spcPts val="0"/>
                        </a:spcAft>
                      </a:pPr>
                      <a:r>
                        <a:rPr lang="en-US" sz="1200" kern="100" dirty="0">
                          <a:effectLst/>
                        </a:rPr>
                        <a:t>yolov8s(custom)</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0.8237</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0.1763</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dirty="0">
                          <a:effectLst/>
                        </a:rPr>
                        <a:t>0.0042</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0.9893</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0.8235</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477</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extLst>
                  <a:ext uri="{0D108BD9-81ED-4DB2-BD59-A6C34878D82A}">
                    <a16:rowId xmlns:a16="http://schemas.microsoft.com/office/drawing/2014/main" val="2147661260"/>
                  </a:ext>
                </a:extLst>
              </a:tr>
              <a:tr h="363631">
                <a:tc>
                  <a:txBody>
                    <a:bodyPr/>
                    <a:lstStyle/>
                    <a:p>
                      <a:pPr marL="0" marR="0" indent="457200" algn="just">
                        <a:lnSpc>
                          <a:spcPct val="100000"/>
                        </a:lnSpc>
                        <a:spcBef>
                          <a:spcPts val="0"/>
                        </a:spcBef>
                        <a:spcAft>
                          <a:spcPts val="0"/>
                        </a:spcAft>
                      </a:pPr>
                      <a:r>
                        <a:rPr lang="en-US" sz="1200" kern="100" dirty="0">
                          <a:effectLst/>
                        </a:rPr>
                        <a:t>yolov8n(custom)</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dirty="0">
                          <a:effectLst/>
                        </a:rPr>
                        <a:t>0.7944</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0.2056</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0.0021</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0.9831</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a:effectLst/>
                        </a:rPr>
                        <a:t>0.7943</a:t>
                      </a:r>
                      <a:endParaRPr lang="en-US" sz="12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200" kern="100" dirty="0">
                          <a:effectLst/>
                        </a:rPr>
                        <a:t>477</a:t>
                      </a:r>
                      <a:endParaRPr lang="en-US" sz="12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extLst>
                  <a:ext uri="{0D108BD9-81ED-4DB2-BD59-A6C34878D82A}">
                    <a16:rowId xmlns:a16="http://schemas.microsoft.com/office/drawing/2014/main" val="3811753012"/>
                  </a:ext>
                </a:extLst>
              </a:tr>
            </a:tbl>
          </a:graphicData>
        </a:graphic>
      </p:graphicFrame>
      <p:graphicFrame>
        <p:nvGraphicFramePr>
          <p:cNvPr id="7" name="Table 6"/>
          <p:cNvGraphicFramePr>
            <a:graphicFrameLocks noGrp="1"/>
          </p:cNvGraphicFramePr>
          <p:nvPr>
            <p:extLst/>
          </p:nvPr>
        </p:nvGraphicFramePr>
        <p:xfrm>
          <a:off x="787401" y="3713486"/>
          <a:ext cx="10583335" cy="2183205"/>
        </p:xfrm>
        <a:graphic>
          <a:graphicData uri="http://schemas.openxmlformats.org/drawingml/2006/table">
            <a:tbl>
              <a:tblPr firstRow="1" firstCol="1" bandRow="1">
                <a:tableStyleId>{3B4B98B0-60AC-42C2-AFA5-B58CD77FA1E5}</a:tableStyleId>
              </a:tblPr>
              <a:tblGrid>
                <a:gridCol w="1889556">
                  <a:extLst>
                    <a:ext uri="{9D8B030D-6E8A-4147-A177-3AD203B41FA5}">
                      <a16:colId xmlns:a16="http://schemas.microsoft.com/office/drawing/2014/main" val="4227303908"/>
                    </a:ext>
                  </a:extLst>
                </a:gridCol>
                <a:gridCol w="1387209">
                  <a:extLst>
                    <a:ext uri="{9D8B030D-6E8A-4147-A177-3AD203B41FA5}">
                      <a16:colId xmlns:a16="http://schemas.microsoft.com/office/drawing/2014/main" val="3746827626"/>
                    </a:ext>
                  </a:extLst>
                </a:gridCol>
                <a:gridCol w="1468764">
                  <a:extLst>
                    <a:ext uri="{9D8B030D-6E8A-4147-A177-3AD203B41FA5}">
                      <a16:colId xmlns:a16="http://schemas.microsoft.com/office/drawing/2014/main" val="2018249825"/>
                    </a:ext>
                  </a:extLst>
                </a:gridCol>
                <a:gridCol w="1581840">
                  <a:extLst>
                    <a:ext uri="{9D8B030D-6E8A-4147-A177-3AD203B41FA5}">
                      <a16:colId xmlns:a16="http://schemas.microsoft.com/office/drawing/2014/main" val="957266205"/>
                    </a:ext>
                  </a:extLst>
                </a:gridCol>
                <a:gridCol w="1495831">
                  <a:extLst>
                    <a:ext uri="{9D8B030D-6E8A-4147-A177-3AD203B41FA5}">
                      <a16:colId xmlns:a16="http://schemas.microsoft.com/office/drawing/2014/main" val="1138815878"/>
                    </a:ext>
                  </a:extLst>
                </a:gridCol>
                <a:gridCol w="1498600">
                  <a:extLst>
                    <a:ext uri="{9D8B030D-6E8A-4147-A177-3AD203B41FA5}">
                      <a16:colId xmlns:a16="http://schemas.microsoft.com/office/drawing/2014/main" val="3851127502"/>
                    </a:ext>
                  </a:extLst>
                </a:gridCol>
                <a:gridCol w="1261535">
                  <a:extLst>
                    <a:ext uri="{9D8B030D-6E8A-4147-A177-3AD203B41FA5}">
                      <a16:colId xmlns:a16="http://schemas.microsoft.com/office/drawing/2014/main" val="4080163231"/>
                    </a:ext>
                  </a:extLst>
                </a:gridCol>
              </a:tblGrid>
              <a:tr h="243840">
                <a:tc gridSpan="7">
                  <a:txBody>
                    <a:bodyPr/>
                    <a:lstStyle/>
                    <a:p>
                      <a:pPr marL="0" marR="0" indent="457200" algn="ctr">
                        <a:lnSpc>
                          <a:spcPct val="100000"/>
                        </a:lnSpc>
                        <a:spcBef>
                          <a:spcPts val="0"/>
                        </a:spcBef>
                        <a:spcAft>
                          <a:spcPts val="0"/>
                        </a:spcAft>
                      </a:pPr>
                      <a:r>
                        <a:rPr lang="en-US" sz="1600" dirty="0" smtClean="0"/>
                        <a:t>Evaluation Result on Training Dataset</a:t>
                      </a:r>
                      <a:endParaRPr lang="en-US" sz="1600" dirty="0">
                        <a:solidFill>
                          <a:schemeClr val="accent4">
                            <a:lumMod val="75000"/>
                          </a:schemeClr>
                        </a:solidFill>
                      </a:endParaRPr>
                    </a:p>
                  </a:txBody>
                  <a:tcPr marL="28096" marR="28096" marT="0" marB="0" anchor="b"/>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78497210"/>
                  </a:ext>
                </a:extLst>
              </a:tr>
              <a:tr h="484841">
                <a:tc>
                  <a:txBody>
                    <a:bodyPr/>
                    <a:lstStyle/>
                    <a:p>
                      <a:pPr marL="0" marR="0" indent="457200" algn="ctr">
                        <a:lnSpc>
                          <a:spcPct val="100000"/>
                        </a:lnSpc>
                        <a:spcBef>
                          <a:spcPts val="0"/>
                        </a:spcBef>
                        <a:spcAft>
                          <a:spcPts val="0"/>
                        </a:spcAft>
                      </a:pPr>
                      <a:r>
                        <a:rPr lang="en-US" sz="1200" kern="100" dirty="0">
                          <a:effectLst/>
                        </a:rPr>
                        <a:t>Experiment (Models)</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a:effectLst/>
                        </a:rPr>
                        <a:t>Avg. Recall</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a:effectLst/>
                        </a:rPr>
                        <a:t>Avg. Miss Rate</a:t>
                      </a:r>
                      <a:endParaRPr lang="en-US" sz="1200" b="1"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dirty="0">
                          <a:effectLst/>
                        </a:rPr>
                        <a:t>Avg. False Positive Rate</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dirty="0">
                          <a:effectLst/>
                        </a:rPr>
                        <a:t>Avg. Precision</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dirty="0">
                          <a:effectLst/>
                        </a:rPr>
                        <a:t>Avg. Accuracy</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ctr">
                        <a:lnSpc>
                          <a:spcPct val="100000"/>
                        </a:lnSpc>
                        <a:spcBef>
                          <a:spcPts val="0"/>
                        </a:spcBef>
                        <a:spcAft>
                          <a:spcPts val="0"/>
                        </a:spcAft>
                      </a:pPr>
                      <a:r>
                        <a:rPr lang="en-US" sz="1200" kern="100" dirty="0">
                          <a:effectLst/>
                        </a:rPr>
                        <a:t>Number of Test Images</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extLst>
                  <a:ext uri="{0D108BD9-81ED-4DB2-BD59-A6C34878D82A}">
                    <a16:rowId xmlns:a16="http://schemas.microsoft.com/office/drawing/2014/main" val="2254683926"/>
                  </a:ext>
                </a:extLst>
              </a:tr>
              <a:tr h="363631">
                <a:tc>
                  <a:txBody>
                    <a:bodyPr/>
                    <a:lstStyle/>
                    <a:p>
                      <a:pPr marL="0" marR="0" indent="457200" algn="just">
                        <a:lnSpc>
                          <a:spcPct val="100000"/>
                        </a:lnSpc>
                        <a:spcBef>
                          <a:spcPts val="0"/>
                        </a:spcBef>
                        <a:spcAft>
                          <a:spcPts val="0"/>
                        </a:spcAft>
                      </a:pPr>
                      <a:r>
                        <a:rPr lang="en-US" sz="1200" kern="100" dirty="0">
                          <a:effectLst/>
                        </a:rPr>
                        <a:t>yolov8s(default)</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0.5265</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0.4734</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0.0232</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0.7906</a:t>
                      </a:r>
                      <a:endParaRPr lang="en-US" sz="16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ctr"/>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0.5265</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43</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extLst>
                  <a:ext uri="{0D108BD9-81ED-4DB2-BD59-A6C34878D82A}">
                    <a16:rowId xmlns:a16="http://schemas.microsoft.com/office/drawing/2014/main" val="1493343438"/>
                  </a:ext>
                </a:extLst>
              </a:tr>
              <a:tr h="363631">
                <a:tc>
                  <a:txBody>
                    <a:bodyPr/>
                    <a:lstStyle/>
                    <a:p>
                      <a:pPr marL="0" marR="0" indent="457200" algn="just">
                        <a:lnSpc>
                          <a:spcPct val="100000"/>
                        </a:lnSpc>
                        <a:spcBef>
                          <a:spcPts val="0"/>
                        </a:spcBef>
                        <a:spcAft>
                          <a:spcPts val="0"/>
                        </a:spcAft>
                      </a:pPr>
                      <a:r>
                        <a:rPr lang="en-US" sz="1200" kern="100" dirty="0">
                          <a:effectLst/>
                        </a:rPr>
                        <a:t>yolov8n(default)</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0.5213</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ctr"/>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   0.4786</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0.0232</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0.7906</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0.5213</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43</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extLst>
                  <a:ext uri="{0D108BD9-81ED-4DB2-BD59-A6C34878D82A}">
                    <a16:rowId xmlns:a16="http://schemas.microsoft.com/office/drawing/2014/main" val="3808185328"/>
                  </a:ext>
                </a:extLst>
              </a:tr>
              <a:tr h="363631">
                <a:tc>
                  <a:txBody>
                    <a:bodyPr/>
                    <a:lstStyle/>
                    <a:p>
                      <a:pPr marL="0" marR="0" indent="457200" algn="just">
                        <a:lnSpc>
                          <a:spcPct val="100000"/>
                        </a:lnSpc>
                        <a:spcBef>
                          <a:spcPts val="0"/>
                        </a:spcBef>
                        <a:spcAft>
                          <a:spcPts val="0"/>
                        </a:spcAft>
                      </a:pPr>
                      <a:r>
                        <a:rPr lang="en-US" sz="1200" kern="100" dirty="0">
                          <a:effectLst/>
                        </a:rPr>
                        <a:t>yolov8s(custom)</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0.5788</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0.4211</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0.0000</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0.83720</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0.5788</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43</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extLst>
                  <a:ext uri="{0D108BD9-81ED-4DB2-BD59-A6C34878D82A}">
                    <a16:rowId xmlns:a16="http://schemas.microsoft.com/office/drawing/2014/main" val="2147661260"/>
                  </a:ext>
                </a:extLst>
              </a:tr>
              <a:tr h="363631">
                <a:tc>
                  <a:txBody>
                    <a:bodyPr/>
                    <a:lstStyle/>
                    <a:p>
                      <a:pPr marL="0" marR="0" indent="457200" algn="just">
                        <a:lnSpc>
                          <a:spcPct val="100000"/>
                        </a:lnSpc>
                        <a:spcBef>
                          <a:spcPts val="0"/>
                        </a:spcBef>
                        <a:spcAft>
                          <a:spcPts val="0"/>
                        </a:spcAft>
                      </a:pPr>
                      <a:r>
                        <a:rPr lang="en-US" sz="1200" kern="100" dirty="0">
                          <a:effectLst/>
                        </a:rPr>
                        <a:t>yolov8n(custom)</a:t>
                      </a:r>
                      <a:endParaRPr lang="en-US" sz="1200" b="1"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L="28096" marR="28096"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0.5098</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0.4901</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0.0232</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0.74160</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0.50724</a:t>
                      </a:r>
                      <a:endParaRPr lang="en-US" sz="1600" kern="10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tc>
                  <a:txBody>
                    <a:bodyPr/>
                    <a:lstStyle/>
                    <a:p>
                      <a:pPr marL="0" marR="0" indent="457200" algn="just">
                        <a:lnSpc>
                          <a:spcPct val="100000"/>
                        </a:lnSpc>
                        <a:spcBef>
                          <a:spcPts val="0"/>
                        </a:spcBef>
                        <a:spcAft>
                          <a:spcPts val="0"/>
                        </a:spcAft>
                      </a:pPr>
                      <a:r>
                        <a:rPr lang="en-US" sz="14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rPr>
                        <a:t>43</a:t>
                      </a:r>
                      <a:endParaRPr lang="en-US" sz="1600" kern="100" dirty="0">
                        <a:solidFill>
                          <a:srgbClr val="0D0D0D"/>
                        </a:solidFill>
                        <a:effectLst/>
                        <a:latin typeface="Times New Roman" panose="02020603050405020304" pitchFamily="18" charset="0"/>
                        <a:ea typeface="DengXian" panose="02010600030101010101" pitchFamily="2" charset="-122"/>
                        <a:cs typeface="Vrinda" panose="020B0502040204020203" pitchFamily="34" charset="0"/>
                      </a:endParaRPr>
                    </a:p>
                  </a:txBody>
                  <a:tcPr marT="0" marB="0" anchor="b"/>
                </a:tc>
                <a:extLst>
                  <a:ext uri="{0D108BD9-81ED-4DB2-BD59-A6C34878D82A}">
                    <a16:rowId xmlns:a16="http://schemas.microsoft.com/office/drawing/2014/main" val="3811753012"/>
                  </a:ext>
                </a:extLst>
              </a:tr>
            </a:tbl>
          </a:graphicData>
        </a:graphic>
      </p:graphicFrame>
    </p:spTree>
    <p:extLst>
      <p:ext uri="{BB962C8B-B14F-4D97-AF65-F5344CB8AC3E}">
        <p14:creationId xmlns:p14="http://schemas.microsoft.com/office/powerpoint/2010/main" val="111142829"/>
      </p:ext>
    </p:extLst>
  </p:cSld>
  <p:clrMapOvr>
    <a:masterClrMapping/>
  </p:clrMapOvr>
  <p:transition spd="med">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6"/>
        <p:cNvGrpSpPr/>
        <p:nvPr/>
      </p:nvGrpSpPr>
      <p:grpSpPr>
        <a:xfrm>
          <a:off x="0" y="0"/>
          <a:ext cx="0" cy="0"/>
          <a:chOff x="0" y="0"/>
          <a:chExt cx="0" cy="0"/>
        </a:xfrm>
      </p:grpSpPr>
      <p:sp>
        <p:nvSpPr>
          <p:cNvPr id="2148" name="Google Shape;2148;p126"/>
          <p:cNvSpPr/>
          <p:nvPr/>
        </p:nvSpPr>
        <p:spPr>
          <a:xfrm>
            <a:off x="660401" y="1026788"/>
            <a:ext cx="10858500" cy="5003800"/>
          </a:xfrm>
          <a:prstGeom prst="rect">
            <a:avLst/>
          </a:prstGeom>
          <a:solidFill>
            <a:schemeClr val="lt1"/>
          </a:solidFill>
          <a:ln>
            <a:noFill/>
          </a:ln>
          <a:effectLst>
            <a:outerShdw blurRad="165100" sx="101000" sy="101000" algn="ctr" rotWithShape="0">
              <a:srgbClr val="000000">
                <a:alpha val="14901"/>
              </a:srgbClr>
            </a:outerShdw>
          </a:effectLst>
        </p:spPr>
        <p:txBody>
          <a:bodyPr spcFirstLastPara="1" wrap="square" lIns="91433" tIns="45700" rIns="91433" bIns="45700" anchor="ctr" anchorCtr="0">
            <a:noAutofit/>
          </a:bodyPr>
          <a:lstStyle/>
          <a:p>
            <a:pPr algn="ctr"/>
            <a:endParaRPr sz="1867">
              <a:solidFill>
                <a:schemeClr val="lt1"/>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51" name="Google Shape;2151;p126"/>
          <p:cNvSpPr txBox="1"/>
          <p:nvPr/>
        </p:nvSpPr>
        <p:spPr>
          <a:xfrm>
            <a:off x="357352" y="235111"/>
            <a:ext cx="969600" cy="646290"/>
          </a:xfrm>
          <a:prstGeom prst="rect">
            <a:avLst/>
          </a:prstGeom>
          <a:noFill/>
          <a:ln>
            <a:noFill/>
          </a:ln>
        </p:spPr>
        <p:txBody>
          <a:bodyPr spcFirstLastPara="1" wrap="square" lIns="91433" tIns="45700" rIns="91433" bIns="45700" anchor="t" anchorCtr="0">
            <a:spAutoFit/>
          </a:bodyPr>
          <a:lstStyle/>
          <a:p>
            <a:pPr marL="237061" indent="-237061" algn="ctr">
              <a:buClr>
                <a:srgbClr val="FFFFFF"/>
              </a:buClr>
              <a:buSzPts val="2700"/>
            </a:pPr>
            <a:r>
              <a:rPr lang="en-GB" sz="3600" b="1">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3600" b="1">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 name="Title 1"/>
          <p:cNvSpPr>
            <a:spLocks noGrp="1"/>
          </p:cNvSpPr>
          <p:nvPr>
            <p:ph type="title"/>
          </p:nvPr>
        </p:nvSpPr>
        <p:spPr/>
        <p:txBody>
          <a:bodyPr/>
          <a:lstStyle/>
          <a:p>
            <a:r>
              <a:rPr lang="en-US" dirty="0" smtClean="0"/>
              <a:t>Detected by Pre-trained weight</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6953" y="1586395"/>
            <a:ext cx="3066855" cy="172510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1260" y="3456778"/>
            <a:ext cx="3071835" cy="1727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3421" y="3456777"/>
            <a:ext cx="3052456" cy="172790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6952" y="3456778"/>
            <a:ext cx="3066856" cy="1766996"/>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3421" y="1594493"/>
            <a:ext cx="3052457" cy="1717008"/>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1261" y="1622515"/>
            <a:ext cx="3002641" cy="1688987"/>
          </a:xfrm>
          <a:prstGeom prst="rect">
            <a:avLst/>
          </a:prstGeom>
        </p:spPr>
      </p:pic>
      <p:sp>
        <p:nvSpPr>
          <p:cNvPr id="9" name="TextBox 8"/>
          <p:cNvSpPr txBox="1"/>
          <p:nvPr/>
        </p:nvSpPr>
        <p:spPr>
          <a:xfrm>
            <a:off x="2659910" y="5329959"/>
            <a:ext cx="8858991" cy="461665"/>
          </a:xfrm>
          <a:prstGeom prst="rect">
            <a:avLst/>
          </a:prstGeom>
          <a:noFill/>
        </p:spPr>
        <p:txBody>
          <a:bodyPr wrap="square" rtlCol="0">
            <a:spAutoFit/>
          </a:bodyPr>
          <a:lstStyle/>
          <a:p>
            <a:r>
              <a:rPr lang="en-US" sz="2400" dirty="0"/>
              <a:t>Object detection by pre-trained weight after running 300 epochs</a:t>
            </a:r>
          </a:p>
        </p:txBody>
      </p:sp>
    </p:spTree>
    <p:extLst>
      <p:ext uri="{BB962C8B-B14F-4D97-AF65-F5344CB8AC3E}">
        <p14:creationId xmlns:p14="http://schemas.microsoft.com/office/powerpoint/2010/main" val="1286595544"/>
      </p:ext>
    </p:extLst>
  </p:cSld>
  <p:clrMapOvr>
    <a:masterClrMapping/>
  </p:clrMapOvr>
  <p:transition spd="med">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grpSp>
        <p:nvGrpSpPr>
          <p:cNvPr id="2159" name="Google Shape;2159;p127"/>
          <p:cNvGrpSpPr/>
          <p:nvPr/>
        </p:nvGrpSpPr>
        <p:grpSpPr>
          <a:xfrm>
            <a:off x="3662995" y="4283912"/>
            <a:ext cx="6259692" cy="782043"/>
            <a:chOff x="5181690" y="2820871"/>
            <a:chExt cx="4409503" cy="550893"/>
          </a:xfrm>
        </p:grpSpPr>
        <p:sp>
          <p:nvSpPr>
            <p:cNvPr id="2160" name="Google Shape;2160;p127"/>
            <p:cNvSpPr/>
            <p:nvPr/>
          </p:nvSpPr>
          <p:spPr>
            <a:xfrm>
              <a:off x="5181690" y="2820871"/>
              <a:ext cx="550893" cy="550893"/>
            </a:xfrm>
            <a:prstGeom prst="ellipse">
              <a:avLst/>
            </a:prstGeom>
            <a:solidFill>
              <a:schemeClr val="accent4"/>
            </a:solidFill>
            <a:ln>
              <a:noFill/>
            </a:ln>
          </p:spPr>
          <p:txBody>
            <a:bodyPr spcFirstLastPara="1" wrap="square" lIns="91433" tIns="45700" rIns="91433" bIns="45700" anchor="ctr" anchorCtr="0">
              <a:noAutofit/>
            </a:bodyPr>
            <a:lstStyle/>
            <a:p>
              <a:pPr algn="ctr">
                <a:buClr>
                  <a:srgbClr val="FFFFFF"/>
                </a:buClr>
                <a:buSzPts val="3300"/>
              </a:pPr>
              <a:r>
                <a:rPr lang="en-GB" sz="4400" dirty="0">
                  <a:solidFill>
                    <a:srgbClr val="FFFFFF"/>
                  </a:solidFill>
                  <a:latin typeface="Century Gothic" panose="020B0502020202020204"/>
                  <a:ea typeface="Century Gothic" panose="020B0502020202020204"/>
                  <a:cs typeface="Century Gothic" panose="020B0502020202020204"/>
                  <a:sym typeface="Century Gothic" panose="020B0502020202020204"/>
                </a:rPr>
                <a:t>3</a:t>
              </a:r>
              <a:endParaRPr sz="4400" dirty="0">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61" name="Google Shape;2161;p127"/>
            <p:cNvSpPr txBox="1"/>
            <p:nvPr/>
          </p:nvSpPr>
          <p:spPr>
            <a:xfrm>
              <a:off x="5988603" y="2888229"/>
              <a:ext cx="3602590" cy="404661"/>
            </a:xfrm>
            <a:prstGeom prst="rect">
              <a:avLst/>
            </a:prstGeom>
            <a:noFill/>
            <a:ln>
              <a:noFill/>
            </a:ln>
          </p:spPr>
          <p:txBody>
            <a:bodyPr spcFirstLastPara="1" wrap="square" lIns="0" tIns="0" rIns="0" bIns="0" anchor="t" anchorCtr="0">
              <a:spAutoFit/>
            </a:bodyPr>
            <a:lstStyle/>
            <a:p>
              <a:pPr>
                <a:buSzPts val="1800"/>
              </a:pPr>
              <a:r>
                <a:rPr lang="en-GB" sz="3733" b="1" dirty="0">
                  <a:latin typeface="微软雅黑" panose="020B0503020204020204" charset="-122"/>
                  <a:ea typeface="微软雅黑" panose="020B0503020204020204" charset="-122"/>
                  <a:cs typeface="Century Gothic" panose="020B0502020202020204"/>
                  <a:sym typeface="微软雅黑" panose="020B0503020204020204" charset="-122"/>
                </a:rPr>
                <a:t>Inference with SAHI</a:t>
              </a:r>
              <a:endParaRPr lang="en-GB" sz="3733" b="1"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grpSp>
    </p:spTree>
    <p:extLst>
      <p:ext uri="{BB962C8B-B14F-4D97-AF65-F5344CB8AC3E}">
        <p14:creationId xmlns:p14="http://schemas.microsoft.com/office/powerpoint/2010/main" val="3714393541"/>
      </p:ext>
    </p:extLst>
  </p:cSld>
  <p:clrMapOvr>
    <a:masterClrMapping/>
  </p:clrMapOvr>
  <p:transition spd="med">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71"/>
        <p:cNvGrpSpPr/>
        <p:nvPr/>
      </p:nvGrpSpPr>
      <p:grpSpPr>
        <a:xfrm>
          <a:off x="0" y="0"/>
          <a:ext cx="0" cy="0"/>
          <a:chOff x="0" y="0"/>
          <a:chExt cx="0" cy="0"/>
        </a:xfrm>
      </p:grpSpPr>
      <p:sp>
        <p:nvSpPr>
          <p:cNvPr id="2172" name="Google Shape;2172;p129"/>
          <p:cNvSpPr txBox="1">
            <a:spLocks noGrp="1"/>
          </p:cNvSpPr>
          <p:nvPr>
            <p:ph type="title"/>
          </p:nvPr>
        </p:nvSpPr>
        <p:spPr>
          <a:xfrm>
            <a:off x="1606551" y="344273"/>
            <a:ext cx="8644000" cy="461689"/>
          </a:xfrm>
          <a:prstGeom prst="rect">
            <a:avLst/>
          </a:prstGeom>
        </p:spPr>
        <p:txBody>
          <a:bodyPr spcFirstLastPara="1" vert="horz" wrap="square" lIns="91433" tIns="45700" rIns="91433" bIns="45700" rtlCol="0" anchor="ctr" anchorCtr="0">
            <a:spAutoFit/>
          </a:bodyPr>
          <a:lstStyle/>
          <a:p>
            <a:r>
              <a:rPr lang="en-US" sz="2667" dirty="0">
                <a:latin typeface="Microsoft YaHei" panose="020B0503020204020204" pitchFamily="34" charset="-122"/>
                <a:ea typeface="Microsoft YaHei" panose="020B0503020204020204" pitchFamily="34" charset="-122"/>
              </a:rPr>
              <a:t>Idea of SAHI in Object Detection</a:t>
            </a:r>
          </a:p>
        </p:txBody>
      </p:sp>
      <p:sp>
        <p:nvSpPr>
          <p:cNvPr id="4" name="Rectangle 3"/>
          <p:cNvSpPr/>
          <p:nvPr/>
        </p:nvSpPr>
        <p:spPr>
          <a:xfrm>
            <a:off x="565103" y="1565467"/>
            <a:ext cx="6750099" cy="4093428"/>
          </a:xfrm>
          <a:prstGeom prst="rect">
            <a:avLst/>
          </a:prstGeom>
        </p:spPr>
        <p:txBody>
          <a:bodyPr wrap="square">
            <a:spAutoFit/>
          </a:bodyPr>
          <a:lstStyle/>
          <a:p>
            <a:pPr marL="380990" indent="-380990" algn="just">
              <a:buFont typeface="Wingdings" panose="05000000000000000000" pitchFamily="2" charset="2"/>
              <a:buChar char="q"/>
            </a:pPr>
            <a:r>
              <a:rPr lang="en-US" sz="2000" dirty="0">
                <a:latin typeface="Microsoft YaHei" panose="020B0503020204020204" pitchFamily="34" charset="-122"/>
                <a:ea typeface="Microsoft YaHei" panose="020B0503020204020204" pitchFamily="34" charset="-122"/>
              </a:rPr>
              <a:t>SAHI (Slicing Aided Hyper Inference) enhances object detection by slicing input images into smaller, overlapping patches. Each patch is processed individually by the detection model, which allows for better identification of small and densely packed objects. </a:t>
            </a:r>
          </a:p>
          <a:p>
            <a:pPr marL="380990" indent="-380990" algn="just">
              <a:buFont typeface="Wingdings" panose="05000000000000000000" pitchFamily="2" charset="2"/>
              <a:buChar char="q"/>
            </a:pPr>
            <a:endParaRPr lang="en-US" sz="2000" dirty="0">
              <a:latin typeface="Microsoft YaHei" panose="020B0503020204020204" pitchFamily="34" charset="-122"/>
              <a:ea typeface="Microsoft YaHei" panose="020B0503020204020204" pitchFamily="34" charset="-122"/>
            </a:endParaRPr>
          </a:p>
          <a:p>
            <a:pPr marL="380990" indent="-380990" algn="just">
              <a:buFont typeface="Wingdings" panose="05000000000000000000" pitchFamily="2" charset="2"/>
              <a:buChar char="q"/>
            </a:pPr>
            <a:r>
              <a:rPr lang="en-US" sz="2000" dirty="0">
                <a:latin typeface="Microsoft YaHei" panose="020B0503020204020204" pitchFamily="34" charset="-122"/>
                <a:ea typeface="Microsoft YaHei" panose="020B0503020204020204" pitchFamily="34" charset="-122"/>
              </a:rPr>
              <a:t>The results from these patches are then merged to produce the final detection output, improving overall performance and accuracy. This approach ensures that even small objects, which might be missed in a full-scale image, are detected accurately.</a:t>
            </a:r>
          </a:p>
        </p:txBody>
      </p:sp>
      <p:pic>
        <p:nvPicPr>
          <p:cNvPr id="2" name="Picture 1"/>
          <p:cNvPicPr>
            <a:picLocks noChangeAspect="1"/>
          </p:cNvPicPr>
          <p:nvPr/>
        </p:nvPicPr>
        <p:blipFill>
          <a:blip r:embed="rId3"/>
          <a:stretch>
            <a:fillRect/>
          </a:stretch>
        </p:blipFill>
        <p:spPr>
          <a:xfrm>
            <a:off x="7315202" y="1565467"/>
            <a:ext cx="4528060" cy="3863088"/>
          </a:xfrm>
          <a:prstGeom prst="rect">
            <a:avLst/>
          </a:prstGeom>
        </p:spPr>
      </p:pic>
    </p:spTree>
    <p:extLst>
      <p:ext uri="{BB962C8B-B14F-4D97-AF65-F5344CB8AC3E}">
        <p14:creationId xmlns:p14="http://schemas.microsoft.com/office/powerpoint/2010/main" val="284630127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5"/>
        <p:cNvGrpSpPr/>
        <p:nvPr/>
      </p:nvGrpSpPr>
      <p:grpSpPr>
        <a:xfrm>
          <a:off x="0" y="0"/>
          <a:ext cx="0" cy="0"/>
          <a:chOff x="0" y="0"/>
          <a:chExt cx="0" cy="0"/>
        </a:xfrm>
      </p:grpSpPr>
      <p:sp>
        <p:nvSpPr>
          <p:cNvPr id="2166" name="Google Shape;2166;p128"/>
          <p:cNvSpPr txBox="1">
            <a:spLocks noGrp="1"/>
          </p:cNvSpPr>
          <p:nvPr>
            <p:ph type="title"/>
          </p:nvPr>
        </p:nvSpPr>
        <p:spPr>
          <a:xfrm>
            <a:off x="1606551" y="344317"/>
            <a:ext cx="8644000" cy="480400"/>
          </a:xfrm>
          <a:prstGeom prst="rect">
            <a:avLst/>
          </a:prstGeom>
        </p:spPr>
        <p:txBody>
          <a:bodyPr spcFirstLastPara="1" vert="horz" wrap="square" lIns="91433" tIns="45700" rIns="91433" bIns="45700" rtlCol="0" anchor="ctr" anchorCtr="0">
            <a:spAutoFit/>
          </a:bodyPr>
          <a:lstStyle/>
          <a:p>
            <a:r>
              <a:rPr lang="en-US" dirty="0">
                <a:solidFill>
                  <a:srgbClr val="0D0D0D"/>
                </a:solidFill>
                <a:latin typeface="Microsoft YaHei" panose="020B0503020204020204" pitchFamily="34" charset="-122"/>
                <a:ea typeface="Microsoft YaHei" panose="020B0503020204020204" pitchFamily="34" charset="-122"/>
              </a:rPr>
              <a:t>Integrating SAHI</a:t>
            </a:r>
          </a:p>
        </p:txBody>
      </p:sp>
      <p:sp>
        <p:nvSpPr>
          <p:cNvPr id="3" name="Rectangle 2"/>
          <p:cNvSpPr/>
          <p:nvPr/>
        </p:nvSpPr>
        <p:spPr>
          <a:xfrm>
            <a:off x="1325558" y="1711614"/>
            <a:ext cx="5144109" cy="3785652"/>
          </a:xfrm>
          <a:prstGeom prst="rect">
            <a:avLst/>
          </a:prstGeom>
        </p:spPr>
        <p:txBody>
          <a:bodyPr wrap="square">
            <a:spAutoFit/>
          </a:bodyPr>
          <a:lstStyle/>
          <a:p>
            <a:r>
              <a:rPr lang="en-US" sz="2400" b="1" dirty="0">
                <a:solidFill>
                  <a:srgbClr val="0D0D0D"/>
                </a:solidFill>
                <a:latin typeface="Microsoft YaHei" panose="020B0503020204020204" pitchFamily="34" charset="-122"/>
                <a:ea typeface="Microsoft YaHei" panose="020B0503020204020204" pitchFamily="34" charset="-122"/>
              </a:rPr>
              <a:t>Steps</a:t>
            </a:r>
            <a:endParaRPr lang="en-US" sz="2400" dirty="0">
              <a:solidFill>
                <a:srgbClr val="0D0D0D"/>
              </a:solidFill>
              <a:latin typeface="Microsoft YaHei" panose="020B0503020204020204" pitchFamily="34" charset="-122"/>
              <a:ea typeface="Microsoft YaHei" panose="020B0503020204020204" pitchFamily="34" charset="-122"/>
            </a:endParaRPr>
          </a:p>
          <a:p>
            <a:pPr marL="990575" lvl="1" indent="-380990">
              <a:buFont typeface="Wingdings" panose="05000000000000000000" pitchFamily="2" charset="2"/>
              <a:buChar char="Ø"/>
            </a:pPr>
            <a:r>
              <a:rPr lang="en-US" sz="2400" dirty="0">
                <a:solidFill>
                  <a:srgbClr val="0D0D0D"/>
                </a:solidFill>
                <a:latin typeface="Microsoft YaHei" panose="020B0503020204020204" pitchFamily="34" charset="-122"/>
                <a:ea typeface="Microsoft YaHei" panose="020B0503020204020204" pitchFamily="34" charset="-122"/>
              </a:rPr>
              <a:t>Modifying inference pipeline to include SAHI</a:t>
            </a:r>
          </a:p>
          <a:p>
            <a:pPr marL="990575" lvl="1" indent="-380990">
              <a:buFont typeface="Wingdings" panose="05000000000000000000" pitchFamily="2" charset="2"/>
              <a:buChar char="Ø"/>
            </a:pPr>
            <a:r>
              <a:rPr lang="en-US" sz="2400" dirty="0">
                <a:solidFill>
                  <a:srgbClr val="0D0D0D"/>
                </a:solidFill>
                <a:latin typeface="Microsoft YaHei" panose="020B0503020204020204" pitchFamily="34" charset="-122"/>
                <a:ea typeface="Microsoft YaHei" panose="020B0503020204020204" pitchFamily="34" charset="-122"/>
              </a:rPr>
              <a:t>Configuration of slicing parameters (e.g., slice size, overlap ratio)</a:t>
            </a:r>
          </a:p>
          <a:p>
            <a:endParaRPr lang="en-US" sz="2400" b="1" dirty="0">
              <a:solidFill>
                <a:srgbClr val="0D0D0D"/>
              </a:solidFill>
              <a:latin typeface="Microsoft YaHei" panose="020B0503020204020204" pitchFamily="34" charset="-122"/>
              <a:ea typeface="Microsoft YaHei" panose="020B0503020204020204" pitchFamily="34" charset="-122"/>
            </a:endParaRPr>
          </a:p>
          <a:p>
            <a:r>
              <a:rPr lang="en-US" sz="2400" b="1" dirty="0">
                <a:solidFill>
                  <a:srgbClr val="0D0D0D"/>
                </a:solidFill>
                <a:latin typeface="Microsoft YaHei" panose="020B0503020204020204" pitchFamily="34" charset="-122"/>
                <a:ea typeface="Microsoft YaHei" panose="020B0503020204020204" pitchFamily="34" charset="-122"/>
              </a:rPr>
              <a:t>Advantages:</a:t>
            </a:r>
            <a:endParaRPr lang="en-US" sz="2400" dirty="0">
              <a:solidFill>
                <a:srgbClr val="0D0D0D"/>
              </a:solidFill>
              <a:latin typeface="Microsoft YaHei" panose="020B0503020204020204" pitchFamily="34" charset="-122"/>
              <a:ea typeface="Microsoft YaHei" panose="020B0503020204020204" pitchFamily="34" charset="-122"/>
            </a:endParaRPr>
          </a:p>
          <a:p>
            <a:pPr marL="990575" lvl="1" indent="-380990">
              <a:buFont typeface="Wingdings" panose="05000000000000000000" pitchFamily="2" charset="2"/>
              <a:buChar char="Ø"/>
            </a:pPr>
            <a:r>
              <a:rPr lang="en-US" sz="2400" dirty="0">
                <a:solidFill>
                  <a:srgbClr val="0D0D0D"/>
                </a:solidFill>
                <a:latin typeface="Microsoft YaHei" panose="020B0503020204020204" pitchFamily="34" charset="-122"/>
                <a:ea typeface="Microsoft YaHei" panose="020B0503020204020204" pitchFamily="34" charset="-122"/>
              </a:rPr>
              <a:t>Improved performance on small objects</a:t>
            </a:r>
          </a:p>
        </p:txBody>
      </p:sp>
      <p:sp>
        <p:nvSpPr>
          <p:cNvPr id="4" name="Rectangle 3"/>
          <p:cNvSpPr/>
          <p:nvPr/>
        </p:nvSpPr>
        <p:spPr>
          <a:xfrm>
            <a:off x="6922839" y="1711614"/>
            <a:ext cx="4540023" cy="3785652"/>
          </a:xfrm>
          <a:prstGeom prst="rect">
            <a:avLst/>
          </a:prstGeom>
        </p:spPr>
        <p:txBody>
          <a:bodyPr wrap="square">
            <a:spAutoFit/>
          </a:bodyPr>
          <a:lstStyle/>
          <a:p>
            <a:r>
              <a:rPr lang="en-US" sz="2000" i="1" dirty="0" err="1">
                <a:latin typeface="Courier New" panose="02070309020205020404" pitchFamily="49" charset="0"/>
              </a:rPr>
              <a:t>model_type</a:t>
            </a:r>
            <a:r>
              <a:rPr lang="en-US" sz="2000" i="1" dirty="0">
                <a:latin typeface="Courier New" panose="02070309020205020404" pitchFamily="49" charset="0"/>
              </a:rPr>
              <a:t> = </a:t>
            </a:r>
            <a:r>
              <a:rPr lang="en-US" sz="2000" i="1" dirty="0">
                <a:solidFill>
                  <a:srgbClr val="A31515"/>
                </a:solidFill>
                <a:latin typeface="Courier New" panose="02070309020205020404" pitchFamily="49" charset="0"/>
              </a:rPr>
              <a:t>"yolov5"</a:t>
            </a:r>
            <a:endParaRPr lang="en-US" sz="2000" i="1" dirty="0">
              <a:latin typeface="Courier New" panose="02070309020205020404" pitchFamily="49" charset="0"/>
            </a:endParaRPr>
          </a:p>
          <a:p>
            <a:r>
              <a:rPr lang="en-US" sz="2000" i="1" dirty="0" err="1">
                <a:latin typeface="Courier New" panose="02070309020205020404" pitchFamily="49" charset="0"/>
              </a:rPr>
              <a:t>model_path</a:t>
            </a:r>
            <a:r>
              <a:rPr lang="en-US" sz="2000" i="1" dirty="0">
                <a:latin typeface="Courier New" panose="02070309020205020404" pitchFamily="49" charset="0"/>
              </a:rPr>
              <a:t> = yolov5_model_path</a:t>
            </a:r>
          </a:p>
          <a:p>
            <a:r>
              <a:rPr lang="en-US" sz="2000" i="1" dirty="0" err="1">
                <a:latin typeface="Courier New" panose="02070309020205020404" pitchFamily="49" charset="0"/>
              </a:rPr>
              <a:t>model_device</a:t>
            </a:r>
            <a:r>
              <a:rPr lang="en-US" sz="2000" i="1" dirty="0">
                <a:latin typeface="Courier New" panose="02070309020205020404" pitchFamily="49" charset="0"/>
              </a:rPr>
              <a:t> = </a:t>
            </a:r>
            <a:r>
              <a:rPr lang="en-US" sz="2000" i="1" dirty="0">
                <a:solidFill>
                  <a:srgbClr val="A31515"/>
                </a:solidFill>
                <a:latin typeface="Courier New" panose="02070309020205020404" pitchFamily="49" charset="0"/>
              </a:rPr>
              <a:t>"0"</a:t>
            </a:r>
            <a:r>
              <a:rPr lang="en-US" sz="2000" i="1" dirty="0">
                <a:latin typeface="Courier New" panose="02070309020205020404" pitchFamily="49" charset="0"/>
              </a:rPr>
              <a:t> </a:t>
            </a:r>
            <a:r>
              <a:rPr lang="en-US" sz="2000" i="1" dirty="0">
                <a:solidFill>
                  <a:srgbClr val="008000"/>
                </a:solidFill>
                <a:latin typeface="Courier New" panose="02070309020205020404" pitchFamily="49" charset="0"/>
              </a:rPr>
              <a:t># or '</a:t>
            </a:r>
            <a:r>
              <a:rPr lang="en-US" sz="2000" i="1" dirty="0" err="1">
                <a:solidFill>
                  <a:srgbClr val="008000"/>
                </a:solidFill>
                <a:latin typeface="Courier New" panose="02070309020205020404" pitchFamily="49" charset="0"/>
              </a:rPr>
              <a:t>cpu</a:t>
            </a:r>
            <a:r>
              <a:rPr lang="en-US" sz="2000" i="1" dirty="0">
                <a:solidFill>
                  <a:srgbClr val="008000"/>
                </a:solidFill>
                <a:latin typeface="Courier New" panose="02070309020205020404" pitchFamily="49" charset="0"/>
              </a:rPr>
              <a:t>'</a:t>
            </a:r>
            <a:endParaRPr lang="en-US" sz="2000" i="1" dirty="0">
              <a:latin typeface="Courier New" panose="02070309020205020404" pitchFamily="49" charset="0"/>
            </a:endParaRPr>
          </a:p>
          <a:p>
            <a:r>
              <a:rPr lang="en-US" sz="2000" i="1" dirty="0" err="1">
                <a:latin typeface="Courier New" panose="02070309020205020404" pitchFamily="49" charset="0"/>
              </a:rPr>
              <a:t>model_confidence_threshold</a:t>
            </a:r>
            <a:r>
              <a:rPr lang="en-US" sz="2000" i="1" dirty="0">
                <a:latin typeface="Courier New" panose="02070309020205020404" pitchFamily="49" charset="0"/>
              </a:rPr>
              <a:t> = </a:t>
            </a:r>
            <a:r>
              <a:rPr lang="en-US" sz="2000" i="1" dirty="0">
                <a:solidFill>
                  <a:srgbClr val="116644"/>
                </a:solidFill>
                <a:latin typeface="Courier New" panose="02070309020205020404" pitchFamily="49" charset="0"/>
              </a:rPr>
              <a:t>0.3</a:t>
            </a:r>
            <a:endParaRPr lang="en-US" sz="2000" i="1" dirty="0">
              <a:latin typeface="Courier New" panose="02070309020205020404" pitchFamily="49" charset="0"/>
            </a:endParaRPr>
          </a:p>
          <a:p>
            <a:r>
              <a:rPr lang="en-US" sz="2000" i="1" dirty="0">
                <a:latin typeface="Courier New" panose="02070309020205020404" pitchFamily="49" charset="0"/>
              </a:rPr>
              <a:t/>
            </a:r>
            <a:br>
              <a:rPr lang="en-US" sz="2000" i="1" dirty="0">
                <a:latin typeface="Courier New" panose="02070309020205020404" pitchFamily="49" charset="0"/>
              </a:rPr>
            </a:br>
            <a:r>
              <a:rPr lang="en-US" sz="2000" i="1" dirty="0" err="1">
                <a:latin typeface="Courier New" panose="02070309020205020404" pitchFamily="49" charset="0"/>
              </a:rPr>
              <a:t>slice_height</a:t>
            </a:r>
            <a:r>
              <a:rPr lang="en-US" sz="2000" i="1" dirty="0">
                <a:latin typeface="Courier New" panose="02070309020205020404" pitchFamily="49" charset="0"/>
              </a:rPr>
              <a:t> = </a:t>
            </a:r>
            <a:r>
              <a:rPr lang="en-US" sz="2000" i="1" dirty="0">
                <a:solidFill>
                  <a:srgbClr val="116644"/>
                </a:solidFill>
                <a:latin typeface="Courier New" panose="02070309020205020404" pitchFamily="49" charset="0"/>
              </a:rPr>
              <a:t>512</a:t>
            </a:r>
            <a:endParaRPr lang="en-US" sz="2000" i="1" dirty="0">
              <a:latin typeface="Courier New" panose="02070309020205020404" pitchFamily="49" charset="0"/>
            </a:endParaRPr>
          </a:p>
          <a:p>
            <a:r>
              <a:rPr lang="en-US" sz="2000" i="1" dirty="0" err="1">
                <a:latin typeface="Courier New" panose="02070309020205020404" pitchFamily="49" charset="0"/>
              </a:rPr>
              <a:t>slice_width</a:t>
            </a:r>
            <a:r>
              <a:rPr lang="en-US" sz="2000" i="1" dirty="0">
                <a:latin typeface="Courier New" panose="02070309020205020404" pitchFamily="49" charset="0"/>
              </a:rPr>
              <a:t> = </a:t>
            </a:r>
            <a:r>
              <a:rPr lang="en-US" sz="2000" i="1" dirty="0">
                <a:solidFill>
                  <a:srgbClr val="116644"/>
                </a:solidFill>
                <a:latin typeface="Courier New" panose="02070309020205020404" pitchFamily="49" charset="0"/>
              </a:rPr>
              <a:t>512</a:t>
            </a:r>
            <a:endParaRPr lang="en-US" sz="2000" i="1" dirty="0">
              <a:latin typeface="Courier New" panose="02070309020205020404" pitchFamily="49" charset="0"/>
            </a:endParaRPr>
          </a:p>
          <a:p>
            <a:r>
              <a:rPr lang="en-US" sz="2000" i="1" dirty="0" err="1">
                <a:latin typeface="Courier New" panose="02070309020205020404" pitchFamily="49" charset="0"/>
              </a:rPr>
              <a:t>overlap_height_ratio</a:t>
            </a:r>
            <a:r>
              <a:rPr lang="en-US" sz="2000" i="1" dirty="0">
                <a:latin typeface="Courier New" panose="02070309020205020404" pitchFamily="49" charset="0"/>
              </a:rPr>
              <a:t> = </a:t>
            </a:r>
            <a:r>
              <a:rPr lang="en-US" sz="2000" i="1" dirty="0">
                <a:solidFill>
                  <a:srgbClr val="116644"/>
                </a:solidFill>
                <a:latin typeface="Courier New" panose="02070309020205020404" pitchFamily="49" charset="0"/>
              </a:rPr>
              <a:t>0.2</a:t>
            </a:r>
            <a:endParaRPr lang="en-US" sz="2000" i="1" dirty="0">
              <a:latin typeface="Courier New" panose="02070309020205020404" pitchFamily="49" charset="0"/>
            </a:endParaRPr>
          </a:p>
          <a:p>
            <a:r>
              <a:rPr lang="en-US" sz="2000" i="1" dirty="0" err="1">
                <a:latin typeface="Courier New" panose="02070309020205020404" pitchFamily="49" charset="0"/>
              </a:rPr>
              <a:t>overlap_width_ratio</a:t>
            </a:r>
            <a:r>
              <a:rPr lang="en-US" sz="2000" i="1" dirty="0">
                <a:latin typeface="Courier New" panose="02070309020205020404" pitchFamily="49" charset="0"/>
              </a:rPr>
              <a:t> = </a:t>
            </a:r>
            <a:r>
              <a:rPr lang="en-US" sz="2000" i="1" dirty="0">
                <a:solidFill>
                  <a:srgbClr val="116644"/>
                </a:solidFill>
                <a:latin typeface="Courier New" panose="02070309020205020404" pitchFamily="49" charset="0"/>
              </a:rPr>
              <a:t>0.2</a:t>
            </a:r>
            <a:endParaRPr lang="en-US" sz="2000" i="1" dirty="0">
              <a:latin typeface="Courier New" panose="02070309020205020404" pitchFamily="49" charset="0"/>
            </a:endParaRPr>
          </a:p>
        </p:txBody>
      </p:sp>
    </p:spTree>
    <p:extLst>
      <p:ext uri="{BB962C8B-B14F-4D97-AF65-F5344CB8AC3E}">
        <p14:creationId xmlns:p14="http://schemas.microsoft.com/office/powerpoint/2010/main" val="36347106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grpSp>
        <p:nvGrpSpPr>
          <p:cNvPr id="1921" name="Google Shape;1921;p114"/>
          <p:cNvGrpSpPr/>
          <p:nvPr/>
        </p:nvGrpSpPr>
        <p:grpSpPr>
          <a:xfrm>
            <a:off x="5557398" y="3645077"/>
            <a:ext cx="5315900" cy="511815"/>
            <a:chOff x="5181690" y="2820871"/>
            <a:chExt cx="5721791" cy="550893"/>
          </a:xfrm>
        </p:grpSpPr>
        <p:sp>
          <p:nvSpPr>
            <p:cNvPr id="1922" name="Google Shape;1922;p114"/>
            <p:cNvSpPr/>
            <p:nvPr/>
          </p:nvSpPr>
          <p:spPr>
            <a:xfrm>
              <a:off x="5181690" y="2820871"/>
              <a:ext cx="550893" cy="550893"/>
            </a:xfrm>
            <a:prstGeom prst="ellipse">
              <a:avLst/>
            </a:prstGeom>
            <a:solidFill>
              <a:schemeClr val="accent4"/>
            </a:solidFill>
            <a:ln>
              <a:noFill/>
            </a:ln>
          </p:spPr>
          <p:txBody>
            <a:bodyPr spcFirstLastPara="1" wrap="square" lIns="91433" tIns="45700" rIns="91433" bIns="45700" anchor="ctr" anchorCtr="0">
              <a:noAutofit/>
            </a:bodyPr>
            <a:lstStyle/>
            <a:p>
              <a:pPr algn="ctr">
                <a:buClr>
                  <a:srgbClr val="FFFFFF"/>
                </a:buClr>
                <a:buSzPts val="1800"/>
              </a:pPr>
              <a:r>
                <a:rPr lang="en-GB" sz="2400">
                  <a:solidFill>
                    <a:srgbClr val="FFFFFF"/>
                  </a:solidFill>
                  <a:latin typeface="Century Gothic" panose="020B0502020202020204"/>
                  <a:ea typeface="Century Gothic" panose="020B0502020202020204"/>
                  <a:cs typeface="Century Gothic" panose="020B0502020202020204"/>
                  <a:sym typeface="Century Gothic" panose="020B0502020202020204"/>
                </a:rPr>
                <a:t>1</a:t>
              </a:r>
              <a:endParaRPr sz="2400">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23" name="Google Shape;1923;p114"/>
            <p:cNvSpPr txBox="1"/>
            <p:nvPr/>
          </p:nvSpPr>
          <p:spPr>
            <a:xfrm>
              <a:off x="6023161" y="2921774"/>
              <a:ext cx="4880320" cy="397531"/>
            </a:xfrm>
            <a:prstGeom prst="rect">
              <a:avLst/>
            </a:prstGeom>
            <a:noFill/>
            <a:ln>
              <a:noFill/>
            </a:ln>
          </p:spPr>
          <p:txBody>
            <a:bodyPr spcFirstLastPara="1" wrap="square" lIns="0" tIns="0" rIns="0" bIns="0" anchor="t" anchorCtr="0">
              <a:spAutoFit/>
            </a:bodyPr>
            <a:lstStyle/>
            <a:p>
              <a:pPr>
                <a:buClr>
                  <a:srgbClr val="000000"/>
                </a:buClr>
                <a:buSzPts val="2700"/>
              </a:pPr>
              <a:r>
                <a:rPr lang="en-GB" sz="2400" b="1" dirty="0">
                  <a:latin typeface="微软雅黑" panose="020B0503020204020204" charset="-122"/>
                  <a:ea typeface="微软雅黑" panose="020B0503020204020204" charset="-122"/>
                  <a:cs typeface="Century Gothic" panose="020B0502020202020204"/>
                  <a:sym typeface="微软雅黑" panose="020B0503020204020204" charset="-122"/>
                </a:rPr>
                <a:t>Introduction</a:t>
              </a:r>
              <a:endParaRPr lang="en-GB" sz="2400" b="1"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924" name="Google Shape;1924;p114"/>
          <p:cNvGrpSpPr/>
          <p:nvPr/>
        </p:nvGrpSpPr>
        <p:grpSpPr>
          <a:xfrm>
            <a:off x="5559314" y="4363099"/>
            <a:ext cx="5844097" cy="511814"/>
            <a:chOff x="5181690" y="3693789"/>
            <a:chExt cx="6290318" cy="550893"/>
          </a:xfrm>
        </p:grpSpPr>
        <p:sp>
          <p:nvSpPr>
            <p:cNvPr id="1925" name="Google Shape;1925;p114"/>
            <p:cNvSpPr/>
            <p:nvPr/>
          </p:nvSpPr>
          <p:spPr>
            <a:xfrm>
              <a:off x="5181690" y="3693789"/>
              <a:ext cx="550893" cy="550893"/>
            </a:xfrm>
            <a:prstGeom prst="ellipse">
              <a:avLst/>
            </a:prstGeom>
            <a:solidFill>
              <a:schemeClr val="accent4"/>
            </a:solidFill>
            <a:ln>
              <a:noFill/>
            </a:ln>
          </p:spPr>
          <p:txBody>
            <a:bodyPr spcFirstLastPara="1" wrap="square" lIns="91433" tIns="45700" rIns="91433" bIns="45700" anchor="ctr" anchorCtr="0">
              <a:noAutofit/>
            </a:bodyPr>
            <a:lstStyle/>
            <a:p>
              <a:pPr algn="ctr">
                <a:buClr>
                  <a:srgbClr val="FFFFFF"/>
                </a:buClr>
                <a:buSzPts val="1800"/>
              </a:pPr>
              <a:r>
                <a:rPr lang="en-GB" sz="2400">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2400">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26" name="Google Shape;1926;p114"/>
            <p:cNvSpPr txBox="1"/>
            <p:nvPr/>
          </p:nvSpPr>
          <p:spPr>
            <a:xfrm>
              <a:off x="6025663" y="3748369"/>
              <a:ext cx="5446345" cy="397532"/>
            </a:xfrm>
            <a:prstGeom prst="rect">
              <a:avLst/>
            </a:prstGeom>
            <a:noFill/>
            <a:ln>
              <a:noFill/>
            </a:ln>
          </p:spPr>
          <p:txBody>
            <a:bodyPr spcFirstLastPara="1" wrap="square" lIns="0" tIns="0" rIns="0" bIns="0" anchor="t" anchorCtr="0">
              <a:spAutoFit/>
            </a:bodyPr>
            <a:lstStyle/>
            <a:p>
              <a:pPr lvl="0">
                <a:buSzPts val="1800"/>
              </a:pPr>
              <a:r>
                <a:rPr lang="en-GB" sz="2400" b="1" dirty="0">
                  <a:latin typeface="微软雅黑" panose="020B0503020204020204" charset="-122"/>
                  <a:ea typeface="微软雅黑" panose="020B0503020204020204" charset="-122"/>
                  <a:cs typeface="微软雅黑" panose="020B0503020204020204" charset="-122"/>
                  <a:sym typeface="微软雅黑" panose="020B0503020204020204" charset="-122"/>
                </a:rPr>
                <a:t>Introduction to </a:t>
              </a:r>
              <a:r>
                <a:rPr lang="en-GB" sz="2400" b="1" dirty="0" err="1">
                  <a:latin typeface="微软雅黑" panose="020B0503020204020204" charset="-122"/>
                  <a:ea typeface="微软雅黑" panose="020B0503020204020204" charset="-122"/>
                  <a:cs typeface="微软雅黑" panose="020B0503020204020204" charset="-122"/>
                  <a:sym typeface="微软雅黑" panose="020B0503020204020204" charset="-122"/>
                </a:rPr>
                <a:t>Yolo</a:t>
              </a:r>
              <a:endParaRPr lang="en-GB" sz="2400" b="1"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grpSp>
      <p:grpSp>
        <p:nvGrpSpPr>
          <p:cNvPr id="1927" name="Google Shape;1927;p114"/>
          <p:cNvGrpSpPr/>
          <p:nvPr/>
        </p:nvGrpSpPr>
        <p:grpSpPr>
          <a:xfrm>
            <a:off x="5557398" y="5082180"/>
            <a:ext cx="5853575" cy="511814"/>
            <a:chOff x="5184190" y="4548742"/>
            <a:chExt cx="6300518" cy="550893"/>
          </a:xfrm>
        </p:grpSpPr>
        <p:sp>
          <p:nvSpPr>
            <p:cNvPr id="1928" name="Google Shape;1928;p114"/>
            <p:cNvSpPr/>
            <p:nvPr/>
          </p:nvSpPr>
          <p:spPr>
            <a:xfrm>
              <a:off x="5184190" y="4548742"/>
              <a:ext cx="550893" cy="550893"/>
            </a:xfrm>
            <a:prstGeom prst="ellipse">
              <a:avLst/>
            </a:prstGeom>
            <a:solidFill>
              <a:schemeClr val="accent4"/>
            </a:solidFill>
            <a:ln>
              <a:noFill/>
            </a:ln>
          </p:spPr>
          <p:txBody>
            <a:bodyPr spcFirstLastPara="1" wrap="square" lIns="91433" tIns="45700" rIns="91433" bIns="45700" anchor="ctr" anchorCtr="0">
              <a:noAutofit/>
            </a:bodyPr>
            <a:lstStyle/>
            <a:p>
              <a:pPr algn="ctr">
                <a:buClr>
                  <a:srgbClr val="FFFFFF"/>
                </a:buClr>
                <a:buSzPts val="1800"/>
              </a:pPr>
              <a:r>
                <a:rPr lang="en-GB" sz="2400">
                  <a:solidFill>
                    <a:srgbClr val="FFFFFF"/>
                  </a:solidFill>
                  <a:latin typeface="Century Gothic" panose="020B0502020202020204"/>
                  <a:ea typeface="Century Gothic" panose="020B0502020202020204"/>
                  <a:cs typeface="Century Gothic" panose="020B0502020202020204"/>
                  <a:sym typeface="Century Gothic" panose="020B0502020202020204"/>
                </a:rPr>
                <a:t>3</a:t>
              </a:r>
              <a:endParaRPr sz="2400">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29" name="Google Shape;1929;p114"/>
            <p:cNvSpPr txBox="1"/>
            <p:nvPr/>
          </p:nvSpPr>
          <p:spPr>
            <a:xfrm>
              <a:off x="6025662" y="4608745"/>
              <a:ext cx="5459046" cy="397532"/>
            </a:xfrm>
            <a:prstGeom prst="rect">
              <a:avLst/>
            </a:prstGeom>
            <a:noFill/>
            <a:ln>
              <a:noFill/>
            </a:ln>
          </p:spPr>
          <p:txBody>
            <a:bodyPr spcFirstLastPara="1" wrap="square" lIns="0" tIns="0" rIns="0" bIns="0" anchor="t" anchorCtr="0">
              <a:spAutoFit/>
            </a:bodyPr>
            <a:lstStyle/>
            <a:p>
              <a:pPr>
                <a:buSzPts val="1800"/>
              </a:pPr>
              <a:r>
                <a:rPr lang="en-GB" sz="2400" b="1" dirty="0">
                  <a:latin typeface="微软雅黑" panose="020B0503020204020204" charset="-122"/>
                  <a:ea typeface="微软雅黑" panose="020B0503020204020204" charset="-122"/>
                  <a:cs typeface="Century Gothic" panose="020B0502020202020204"/>
                  <a:sym typeface="微软雅黑" panose="020B0503020204020204" charset="-122"/>
                </a:rPr>
                <a:t>Inference with SAHI</a:t>
              </a:r>
              <a:endParaRPr lang="en-GB" sz="2400" b="1"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grpSp>
      <p:sp>
        <p:nvSpPr>
          <p:cNvPr id="1936" name="Google Shape;1936;p114"/>
          <p:cNvSpPr txBox="1"/>
          <p:nvPr/>
        </p:nvSpPr>
        <p:spPr>
          <a:xfrm>
            <a:off x="1678167" y="3775846"/>
            <a:ext cx="2762739" cy="914397"/>
          </a:xfrm>
          <a:prstGeom prst="rect">
            <a:avLst/>
          </a:prstGeom>
          <a:noFill/>
          <a:ln>
            <a:noFill/>
          </a:ln>
        </p:spPr>
        <p:txBody>
          <a:bodyPr spcFirstLastPara="1" wrap="square" lIns="91433" tIns="45700" rIns="91433" bIns="45700" anchor="t" anchorCtr="0">
            <a:noAutofit/>
          </a:bodyPr>
          <a:lstStyle/>
          <a:p>
            <a:pPr algn="ctr">
              <a:lnSpc>
                <a:spcPct val="90000"/>
              </a:lnSpc>
              <a:buClr>
                <a:srgbClr val="006C39"/>
              </a:buClr>
              <a:buSzPts val="4500"/>
            </a:pPr>
            <a:r>
              <a:rPr lang="en-GB" sz="6000" b="1">
                <a:solidFill>
                  <a:srgbClr val="006C39"/>
                </a:solidFill>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sz="1467"/>
          </a:p>
        </p:txBody>
      </p:sp>
      <p:sp>
        <p:nvSpPr>
          <p:cNvPr id="1937" name="Google Shape;1937;p114"/>
          <p:cNvSpPr txBox="1"/>
          <p:nvPr/>
        </p:nvSpPr>
        <p:spPr>
          <a:xfrm>
            <a:off x="2063074" y="4793977"/>
            <a:ext cx="1992924" cy="360851"/>
          </a:xfrm>
          <a:prstGeom prst="rect">
            <a:avLst/>
          </a:prstGeom>
          <a:noFill/>
          <a:ln>
            <a:noFill/>
          </a:ln>
        </p:spPr>
        <p:txBody>
          <a:bodyPr spcFirstLastPara="1" wrap="square" lIns="91433" tIns="45700" rIns="91433" bIns="45700" anchor="t" anchorCtr="0">
            <a:noAutofit/>
          </a:bodyPr>
          <a:lstStyle/>
          <a:p>
            <a:pPr algn="ctr">
              <a:lnSpc>
                <a:spcPct val="90000"/>
              </a:lnSpc>
              <a:buClr>
                <a:srgbClr val="3F3F3F"/>
              </a:buClr>
              <a:buSzPts val="1500"/>
            </a:pPr>
            <a:r>
              <a:rPr lang="en-GB" sz="2000">
                <a:solidFill>
                  <a:srgbClr val="3F3F3F"/>
                </a:solidFill>
                <a:latin typeface="Arial" panose="020B0604020202020204"/>
                <a:ea typeface="Arial" panose="020B0604020202020204"/>
                <a:cs typeface="Arial" panose="020B0604020202020204"/>
                <a:sym typeface="Arial" panose="020B0604020202020204"/>
              </a:rPr>
              <a:t>CONTENTS</a:t>
            </a:r>
            <a:endParaRPr sz="2000">
              <a:solidFill>
                <a:srgbClr val="3F3F3F"/>
              </a:solidFill>
              <a:latin typeface="Arial" panose="020B0604020202020204"/>
              <a:ea typeface="Arial" panose="020B0604020202020204"/>
              <a:cs typeface="Arial" panose="020B0604020202020204"/>
              <a:sym typeface="Arial" panose="020B0604020202020204"/>
            </a:endParaRPr>
          </a:p>
        </p:txBody>
      </p:sp>
      <p:sp>
        <p:nvSpPr>
          <p:cNvPr id="1938" name="Google Shape;1938;p114"/>
          <p:cNvSpPr/>
          <p:nvPr/>
        </p:nvSpPr>
        <p:spPr>
          <a:xfrm>
            <a:off x="2767874" y="5369423"/>
            <a:ext cx="583324" cy="61797"/>
          </a:xfrm>
          <a:prstGeom prst="rect">
            <a:avLst/>
          </a:prstGeom>
          <a:solidFill>
            <a:schemeClr val="accent4"/>
          </a:solidFill>
          <a:ln>
            <a:noFill/>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3671498558"/>
      </p:ext>
    </p:extLst>
  </p:cSld>
  <p:clrMapOvr>
    <a:masterClrMapping/>
  </p:clrMapOvr>
  <p:transition spd="med">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131"/>
          <p:cNvSpPr txBox="1">
            <a:spLocks noGrp="1"/>
          </p:cNvSpPr>
          <p:nvPr>
            <p:ph type="title"/>
          </p:nvPr>
        </p:nvSpPr>
        <p:spPr>
          <a:xfrm>
            <a:off x="1606551" y="344372"/>
            <a:ext cx="8644000" cy="443094"/>
          </a:xfrm>
          <a:prstGeom prst="rect">
            <a:avLst/>
          </a:prstGeom>
        </p:spPr>
        <p:txBody>
          <a:bodyPr spcFirstLastPara="1" vert="horz" wrap="square" lIns="91433" tIns="45700" rIns="91433" bIns="45700" rtlCol="0" anchor="ctr" anchorCtr="0">
            <a:spAutoFit/>
          </a:bodyPr>
          <a:lstStyle/>
          <a:p>
            <a:r>
              <a:rPr lang="en-GB" sz="2533" dirty="0"/>
              <a:t>Comparison of YOLO and SAHI </a:t>
            </a:r>
            <a:endParaRPr sz="2533"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4517" y="1059864"/>
            <a:ext cx="4790332" cy="291373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9777" y="1059864"/>
            <a:ext cx="4675812" cy="2917857"/>
          </a:xfrm>
          <a:prstGeom prst="rect">
            <a:avLst/>
          </a:prstGeom>
        </p:spPr>
      </p:pic>
      <p:pic>
        <p:nvPicPr>
          <p:cNvPr id="8" name="Picture 7"/>
          <p:cNvPicPr>
            <a:picLocks noChangeAspect="1"/>
          </p:cNvPicPr>
          <p:nvPr/>
        </p:nvPicPr>
        <p:blipFill rotWithShape="1">
          <a:blip r:embed="rId5"/>
          <a:srcRect b="28603"/>
          <a:stretch/>
        </p:blipFill>
        <p:spPr>
          <a:xfrm>
            <a:off x="1014517" y="4449171"/>
            <a:ext cx="10340953" cy="1610435"/>
          </a:xfrm>
          <a:prstGeom prst="rect">
            <a:avLst/>
          </a:prstGeom>
        </p:spPr>
      </p:pic>
      <p:sp>
        <p:nvSpPr>
          <p:cNvPr id="9" name="TextBox 8"/>
          <p:cNvSpPr txBox="1"/>
          <p:nvPr/>
        </p:nvSpPr>
        <p:spPr>
          <a:xfrm>
            <a:off x="2210939" y="3962054"/>
            <a:ext cx="3421039" cy="461665"/>
          </a:xfrm>
          <a:prstGeom prst="rect">
            <a:avLst/>
          </a:prstGeom>
          <a:noFill/>
        </p:spPr>
        <p:txBody>
          <a:bodyPr wrap="square" rtlCol="0">
            <a:spAutoFit/>
          </a:bodyPr>
          <a:lstStyle/>
          <a:p>
            <a:r>
              <a:rPr lang="en-US" sz="2400" dirty="0"/>
              <a:t>Before using SAHI</a:t>
            </a:r>
          </a:p>
        </p:txBody>
      </p:sp>
      <p:sp>
        <p:nvSpPr>
          <p:cNvPr id="11" name="TextBox 10"/>
          <p:cNvSpPr txBox="1"/>
          <p:nvPr/>
        </p:nvSpPr>
        <p:spPr>
          <a:xfrm>
            <a:off x="7615861" y="3973601"/>
            <a:ext cx="3421039" cy="461665"/>
          </a:xfrm>
          <a:prstGeom prst="rect">
            <a:avLst/>
          </a:prstGeom>
          <a:noFill/>
        </p:spPr>
        <p:txBody>
          <a:bodyPr wrap="square" rtlCol="0">
            <a:spAutoFit/>
          </a:bodyPr>
          <a:lstStyle/>
          <a:p>
            <a:r>
              <a:rPr lang="en-US" sz="2400" dirty="0"/>
              <a:t>After using SAHI</a:t>
            </a:r>
          </a:p>
        </p:txBody>
      </p:sp>
    </p:spTree>
    <p:extLst>
      <p:ext uri="{BB962C8B-B14F-4D97-AF65-F5344CB8AC3E}">
        <p14:creationId xmlns:p14="http://schemas.microsoft.com/office/powerpoint/2010/main" val="3130533756"/>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6" name="Google Shape;1946;p115"/>
          <p:cNvSpPr txBox="1"/>
          <p:nvPr/>
        </p:nvSpPr>
        <p:spPr>
          <a:xfrm>
            <a:off x="3243293" y="2649585"/>
            <a:ext cx="5392795" cy="553998"/>
          </a:xfrm>
          <a:prstGeom prst="rect">
            <a:avLst/>
          </a:prstGeom>
          <a:noFill/>
          <a:ln>
            <a:noFill/>
          </a:ln>
        </p:spPr>
        <p:txBody>
          <a:bodyPr spcFirstLastPara="1" wrap="square" lIns="0" tIns="0" rIns="0" bIns="0" anchor="t" anchorCtr="0">
            <a:spAutoFit/>
          </a:bodyPr>
          <a:lstStyle/>
          <a:p>
            <a:pPr algn="ctr">
              <a:buClr>
                <a:srgbClr val="000000"/>
              </a:buClr>
              <a:buSzPts val="2700"/>
            </a:pPr>
            <a:r>
              <a:rPr lang="en-GB" sz="3600" b="1"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rPr>
              <a:t>Thanks</a:t>
            </a:r>
            <a:endParaRPr sz="3600" b="1"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spTree>
    <p:extLst>
      <p:ext uri="{BB962C8B-B14F-4D97-AF65-F5344CB8AC3E}">
        <p14:creationId xmlns:p14="http://schemas.microsoft.com/office/powerpoint/2010/main" val="3842994145"/>
      </p:ext>
    </p:extLst>
  </p:cSld>
  <p:clrMapOvr>
    <a:masterClrMapping/>
  </p:clrMapOvr>
  <p:transition spd="med">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116"/>
          <p:cNvSpPr txBox="1">
            <a:spLocks noGrp="1"/>
          </p:cNvSpPr>
          <p:nvPr>
            <p:ph type="title"/>
          </p:nvPr>
        </p:nvSpPr>
        <p:spPr>
          <a:xfrm>
            <a:off x="1666876" y="225877"/>
            <a:ext cx="9618963" cy="480091"/>
          </a:xfrm>
          <a:prstGeom prst="rect">
            <a:avLst/>
          </a:prstGeom>
          <a:noFill/>
          <a:ln>
            <a:noFill/>
          </a:ln>
        </p:spPr>
        <p:txBody>
          <a:bodyPr spcFirstLastPara="1" vert="horz" wrap="square" lIns="91433" tIns="45700" rIns="91433" bIns="45700" rtlCol="0" anchor="ctr" anchorCtr="0">
            <a:spAutoFit/>
          </a:bodyPr>
          <a:lstStyle/>
          <a:p>
            <a:r>
              <a:rPr lang="en-GB" dirty="0" smtClean="0"/>
              <a:t>Introduction</a:t>
            </a:r>
            <a:r>
              <a:rPr lang="en-GB" b="1" i="0" u="none" strike="noStrike" cap="none" dirty="0" smtClean="0">
                <a:solidFill>
                  <a:srgbClr val="000000"/>
                </a:solidFill>
                <a:sym typeface="微软雅黑" panose="020B0503020204020204" charset="-122"/>
              </a:rPr>
              <a:t> </a:t>
            </a:r>
            <a:endParaRPr lang="en-GB" dirty="0"/>
          </a:p>
        </p:txBody>
      </p:sp>
      <p:sp>
        <p:nvSpPr>
          <p:cNvPr id="1953" name="Google Shape;1953;p116"/>
          <p:cNvSpPr txBox="1"/>
          <p:nvPr/>
        </p:nvSpPr>
        <p:spPr>
          <a:xfrm>
            <a:off x="357353" y="235111"/>
            <a:ext cx="969799" cy="646290"/>
          </a:xfrm>
          <a:prstGeom prst="rect">
            <a:avLst/>
          </a:prstGeom>
          <a:noFill/>
          <a:ln>
            <a:noFill/>
          </a:ln>
        </p:spPr>
        <p:txBody>
          <a:bodyPr spcFirstLastPara="1" wrap="square" lIns="91433" tIns="45700" rIns="91433" bIns="45700" anchor="t" anchorCtr="0">
            <a:spAutoFit/>
          </a:bodyPr>
          <a:lstStyle/>
          <a:p>
            <a:pPr marL="237061" indent="-237061" algn="ctr">
              <a:buClr>
                <a:srgbClr val="FFFFFF"/>
              </a:buClr>
              <a:buSzPts val="2700"/>
            </a:pPr>
            <a:r>
              <a:rPr lang="en-GB" sz="3600" b="1">
                <a:solidFill>
                  <a:srgbClr val="FFFFFF"/>
                </a:solidFill>
                <a:latin typeface="Century Gothic" panose="020B0502020202020204"/>
                <a:ea typeface="Century Gothic" panose="020B0502020202020204"/>
                <a:cs typeface="Century Gothic" panose="020B0502020202020204"/>
                <a:sym typeface="Century Gothic" panose="020B0502020202020204"/>
              </a:rPr>
              <a:t>1</a:t>
            </a:r>
            <a:endParaRPr sz="3600" b="1">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1954" name="Google Shape;1954;p116"/>
          <p:cNvSpPr/>
          <p:nvPr/>
        </p:nvSpPr>
        <p:spPr>
          <a:xfrm>
            <a:off x="1058986" y="1459875"/>
            <a:ext cx="480645" cy="480645"/>
          </a:xfrm>
          <a:prstGeom prst="halfFrame">
            <a:avLst>
              <a:gd name="adj1" fmla="val 17948"/>
              <a:gd name="adj2" fmla="val 17949"/>
            </a:avLst>
          </a:prstGeom>
          <a:solidFill>
            <a:schemeClr val="accent4"/>
          </a:solidFill>
          <a:ln>
            <a:noFill/>
          </a:ln>
        </p:spPr>
        <p:txBody>
          <a:bodyPr spcFirstLastPara="1" wrap="square" lIns="91433" tIns="45700" rIns="91433" bIns="45700" anchor="ctr" anchorCtr="0">
            <a:noAutofit/>
          </a:bodyPr>
          <a:lstStyle/>
          <a:p>
            <a:pPr algn="ctr">
              <a:buClr>
                <a:schemeClr val="dk1"/>
              </a:buClr>
              <a:buSzPts val="1400"/>
            </a:pPr>
            <a:endParaRPr sz="1867">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55" name="Google Shape;1955;p116"/>
          <p:cNvSpPr/>
          <p:nvPr/>
        </p:nvSpPr>
        <p:spPr>
          <a:xfrm rot="10800000">
            <a:off x="10639670" y="5185859"/>
            <a:ext cx="480647" cy="480647"/>
          </a:xfrm>
          <a:prstGeom prst="halfFrame">
            <a:avLst>
              <a:gd name="adj1" fmla="val 17948"/>
              <a:gd name="adj2" fmla="val 17949"/>
            </a:avLst>
          </a:prstGeom>
          <a:solidFill>
            <a:schemeClr val="accent4"/>
          </a:solidFill>
          <a:ln>
            <a:noFill/>
          </a:ln>
        </p:spPr>
        <p:txBody>
          <a:bodyPr spcFirstLastPara="1" wrap="square" lIns="91433" tIns="45700" rIns="91433" bIns="45700" anchor="ctr" anchorCtr="0">
            <a:noAutofit/>
          </a:bodyPr>
          <a:lstStyle/>
          <a:p>
            <a:pPr algn="ctr">
              <a:buClr>
                <a:schemeClr val="dk1"/>
              </a:buClr>
              <a:buSzPts val="1400"/>
            </a:pPr>
            <a:endParaRPr sz="1867">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Rectangle 1"/>
          <p:cNvSpPr/>
          <p:nvPr/>
        </p:nvSpPr>
        <p:spPr>
          <a:xfrm>
            <a:off x="2091329" y="1699760"/>
            <a:ext cx="8961255" cy="3374642"/>
          </a:xfrm>
          <a:prstGeom prst="rect">
            <a:avLst/>
          </a:prstGeom>
        </p:spPr>
        <p:txBody>
          <a:bodyPr wrap="square">
            <a:spAutoFit/>
          </a:bodyPr>
          <a:lstStyle/>
          <a:p>
            <a:pPr marL="380990" indent="-380990">
              <a:buFont typeface="Wingdings" panose="05000000000000000000" pitchFamily="2" charset="2"/>
              <a:buChar char="q"/>
            </a:pPr>
            <a:r>
              <a:rPr lang="en-US" sz="2133" b="1" dirty="0">
                <a:solidFill>
                  <a:srgbClr val="0D0D0D"/>
                </a:solidFill>
                <a:latin typeface="Microsoft YaHei" panose="020B0503020204020204" pitchFamily="34" charset="-122"/>
                <a:ea typeface="Microsoft YaHei" panose="020B0503020204020204" pitchFamily="34" charset="-122"/>
              </a:rPr>
              <a:t>Objective:</a:t>
            </a:r>
            <a:endParaRPr lang="en-US" sz="2133" dirty="0">
              <a:solidFill>
                <a:srgbClr val="0D0D0D"/>
              </a:solidFill>
              <a:latin typeface="Microsoft YaHei" panose="020B0503020204020204" pitchFamily="34" charset="-122"/>
              <a:ea typeface="Microsoft YaHei" panose="020B0503020204020204" pitchFamily="34" charset="-122"/>
            </a:endParaRPr>
          </a:p>
          <a:p>
            <a:pPr marL="990575" lvl="1" indent="-380990">
              <a:buFont typeface="Wingdings" panose="05000000000000000000" pitchFamily="2" charset="2"/>
              <a:buChar char="Ø"/>
            </a:pPr>
            <a:r>
              <a:rPr lang="en-US" sz="2133" dirty="0">
                <a:solidFill>
                  <a:srgbClr val="0D0D0D"/>
                </a:solidFill>
                <a:latin typeface="Microsoft YaHei" panose="020B0503020204020204" pitchFamily="34" charset="-122"/>
                <a:ea typeface="Microsoft YaHei" panose="020B0503020204020204" pitchFamily="34" charset="-122"/>
              </a:rPr>
              <a:t>To create an effective object detection model using YOLOv5 &amp; YOLOv8</a:t>
            </a:r>
          </a:p>
          <a:p>
            <a:pPr marL="990575" lvl="1" indent="-380990">
              <a:buFont typeface="Wingdings" panose="05000000000000000000" pitchFamily="2" charset="2"/>
              <a:buChar char="Ø"/>
            </a:pPr>
            <a:r>
              <a:rPr lang="en-US" sz="2133" dirty="0">
                <a:solidFill>
                  <a:srgbClr val="0D0D0D"/>
                </a:solidFill>
                <a:latin typeface="Microsoft YaHei" panose="020B0503020204020204" pitchFamily="34" charset="-122"/>
                <a:ea typeface="Microsoft YaHei" panose="020B0503020204020204" pitchFamily="34" charset="-122"/>
              </a:rPr>
              <a:t>To enhance detection performance with SAHI (Slicing Aided Hyper Inference)</a:t>
            </a:r>
          </a:p>
          <a:p>
            <a:pPr marL="609585" lvl="1"/>
            <a:endParaRPr lang="en-US" sz="2133" dirty="0">
              <a:solidFill>
                <a:srgbClr val="0D0D0D"/>
              </a:solidFill>
              <a:latin typeface="Microsoft YaHei" panose="020B0503020204020204" pitchFamily="34" charset="-122"/>
              <a:ea typeface="Microsoft YaHei" panose="020B0503020204020204" pitchFamily="34" charset="-122"/>
            </a:endParaRPr>
          </a:p>
          <a:p>
            <a:pPr marL="380990" indent="-380990">
              <a:buFont typeface="Wingdings" panose="05000000000000000000" pitchFamily="2" charset="2"/>
              <a:buChar char="q"/>
            </a:pPr>
            <a:r>
              <a:rPr lang="en-US" sz="2133" b="1" dirty="0">
                <a:solidFill>
                  <a:srgbClr val="0D0D0D"/>
                </a:solidFill>
                <a:latin typeface="Microsoft YaHei" panose="020B0503020204020204" pitchFamily="34" charset="-122"/>
                <a:ea typeface="Microsoft YaHei" panose="020B0503020204020204" pitchFamily="34" charset="-122"/>
              </a:rPr>
              <a:t>Scope:</a:t>
            </a:r>
            <a:endParaRPr lang="en-US" sz="2133" dirty="0">
              <a:solidFill>
                <a:srgbClr val="0D0D0D"/>
              </a:solidFill>
              <a:latin typeface="Microsoft YaHei" panose="020B0503020204020204" pitchFamily="34" charset="-122"/>
              <a:ea typeface="Microsoft YaHei" panose="020B0503020204020204" pitchFamily="34" charset="-122"/>
            </a:endParaRPr>
          </a:p>
          <a:p>
            <a:pPr marL="990575" lvl="1" indent="-380990">
              <a:buFont typeface="Wingdings" panose="05000000000000000000" pitchFamily="2" charset="2"/>
              <a:buChar char="Ø"/>
            </a:pPr>
            <a:r>
              <a:rPr lang="en-US" sz="2133" dirty="0">
                <a:solidFill>
                  <a:srgbClr val="0D0D0D"/>
                </a:solidFill>
                <a:latin typeface="Microsoft YaHei" panose="020B0503020204020204" pitchFamily="34" charset="-122"/>
                <a:ea typeface="Microsoft YaHei" panose="020B0503020204020204" pitchFamily="34" charset="-122"/>
              </a:rPr>
              <a:t>Overview of </a:t>
            </a:r>
            <a:r>
              <a:rPr lang="en-US" sz="2133" dirty="0" smtClean="0">
                <a:solidFill>
                  <a:srgbClr val="0D0D0D"/>
                </a:solidFill>
                <a:latin typeface="Microsoft YaHei" panose="020B0503020204020204" pitchFamily="34" charset="-122"/>
                <a:ea typeface="Microsoft YaHei" panose="020B0503020204020204" pitchFamily="34" charset="-122"/>
              </a:rPr>
              <a:t>YOLO </a:t>
            </a:r>
            <a:r>
              <a:rPr lang="en-US" sz="2133" dirty="0">
                <a:solidFill>
                  <a:srgbClr val="0D0D0D"/>
                </a:solidFill>
                <a:latin typeface="Microsoft YaHei" panose="020B0503020204020204" pitchFamily="34" charset="-122"/>
                <a:ea typeface="Microsoft YaHei" panose="020B0503020204020204" pitchFamily="34" charset="-122"/>
              </a:rPr>
              <a:t>and </a:t>
            </a:r>
            <a:r>
              <a:rPr lang="en-US" sz="2133" dirty="0" smtClean="0">
                <a:solidFill>
                  <a:srgbClr val="0D0D0D"/>
                </a:solidFill>
                <a:latin typeface="Microsoft YaHei" panose="020B0503020204020204" pitchFamily="34" charset="-122"/>
                <a:ea typeface="Microsoft YaHei" panose="020B0503020204020204" pitchFamily="34" charset="-122"/>
              </a:rPr>
              <a:t>SAHI</a:t>
            </a:r>
            <a:endParaRPr lang="en-US" sz="2133" dirty="0">
              <a:solidFill>
                <a:srgbClr val="0D0D0D"/>
              </a:solidFill>
              <a:latin typeface="Microsoft YaHei" panose="020B0503020204020204" pitchFamily="34" charset="-122"/>
              <a:ea typeface="Microsoft YaHei" panose="020B0503020204020204" pitchFamily="34" charset="-122"/>
            </a:endParaRPr>
          </a:p>
          <a:p>
            <a:pPr marL="990575" lvl="1" indent="-380990">
              <a:buFont typeface="Wingdings" panose="05000000000000000000" pitchFamily="2" charset="2"/>
              <a:buChar char="Ø"/>
            </a:pPr>
            <a:r>
              <a:rPr lang="en-US" sz="2133" dirty="0">
                <a:solidFill>
                  <a:srgbClr val="0D0D0D"/>
                </a:solidFill>
                <a:latin typeface="Microsoft YaHei" panose="020B0503020204020204" pitchFamily="34" charset="-122"/>
                <a:ea typeface="Microsoft YaHei" panose="020B0503020204020204" pitchFamily="34" charset="-122"/>
              </a:rPr>
              <a:t>Training and inference processes</a:t>
            </a:r>
          </a:p>
          <a:p>
            <a:pPr marL="990575" lvl="1" indent="-380990">
              <a:buFont typeface="Wingdings" panose="05000000000000000000" pitchFamily="2" charset="2"/>
              <a:buChar char="Ø"/>
            </a:pPr>
            <a:r>
              <a:rPr lang="en-US" sz="2133" dirty="0">
                <a:solidFill>
                  <a:srgbClr val="0D0D0D"/>
                </a:solidFill>
                <a:latin typeface="Microsoft YaHei" panose="020B0503020204020204" pitchFamily="34" charset="-122"/>
                <a:ea typeface="Microsoft YaHei" panose="020B0503020204020204" pitchFamily="34" charset="-122"/>
              </a:rPr>
              <a:t>Results and performance metrics</a:t>
            </a:r>
          </a:p>
        </p:txBody>
      </p:sp>
    </p:spTree>
    <p:extLst>
      <p:ext uri="{BB962C8B-B14F-4D97-AF65-F5344CB8AC3E}">
        <p14:creationId xmlns:p14="http://schemas.microsoft.com/office/powerpoint/2010/main" val="2084114064"/>
      </p:ext>
    </p:extLst>
  </p:cSld>
  <p:clrMapOvr>
    <a:masterClrMapping/>
  </p:clrMapOvr>
  <p:transition spd="med">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117"/>
          <p:cNvSpPr txBox="1">
            <a:spLocks noGrp="1"/>
          </p:cNvSpPr>
          <p:nvPr>
            <p:ph type="title"/>
          </p:nvPr>
        </p:nvSpPr>
        <p:spPr>
          <a:xfrm>
            <a:off x="1621268" y="235111"/>
            <a:ext cx="8643848" cy="480131"/>
          </a:xfrm>
          <a:prstGeom prst="rect">
            <a:avLst/>
          </a:prstGeom>
          <a:noFill/>
          <a:ln>
            <a:noFill/>
          </a:ln>
        </p:spPr>
        <p:txBody>
          <a:bodyPr spcFirstLastPara="1" vert="horz" wrap="square" lIns="91433" tIns="45700" rIns="91433" bIns="45700" rtlCol="0" anchor="ctr" anchorCtr="0">
            <a:spAutoFit/>
          </a:bodyPr>
          <a:lstStyle/>
          <a:p>
            <a:r>
              <a:rPr lang="en-US" dirty="0">
                <a:solidFill>
                  <a:srgbClr val="0D0D0D"/>
                </a:solidFill>
                <a:latin typeface="Microsoft YaHei" panose="020B0503020204020204" pitchFamily="34" charset="-122"/>
                <a:ea typeface="Microsoft YaHei" panose="020B0503020204020204" pitchFamily="34" charset="-122"/>
              </a:rPr>
              <a:t>Background on Object Detection</a:t>
            </a:r>
          </a:p>
        </p:txBody>
      </p:sp>
      <p:sp>
        <p:nvSpPr>
          <p:cNvPr id="1963" name="Google Shape;1963;p117"/>
          <p:cNvSpPr/>
          <p:nvPr/>
        </p:nvSpPr>
        <p:spPr>
          <a:xfrm>
            <a:off x="1434836" y="1589842"/>
            <a:ext cx="9441299" cy="3712633"/>
          </a:xfrm>
          <a:prstGeom prst="rect">
            <a:avLst/>
          </a:prstGeom>
          <a:noFill/>
          <a:ln w="57150" cap="flat" cmpd="sng">
            <a:solidFill>
              <a:schemeClr val="accent1"/>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964" name="Google Shape;1964;p117"/>
          <p:cNvSpPr/>
          <p:nvPr/>
        </p:nvSpPr>
        <p:spPr>
          <a:xfrm>
            <a:off x="4178378" y="912514"/>
            <a:ext cx="5263404" cy="543753"/>
          </a:xfrm>
          <a:prstGeom prst="roundRect">
            <a:avLst>
              <a:gd name="adj" fmla="val 0"/>
            </a:avLst>
          </a:prstGeom>
          <a:noFill/>
          <a:ln>
            <a:noFill/>
          </a:ln>
        </p:spPr>
        <p:txBody>
          <a:bodyPr spcFirstLastPara="1" wrap="square" lIns="91433" tIns="45700" rIns="91433" bIns="45700" anchor="ctr" anchorCtr="0">
            <a:noAutofit/>
          </a:bodyPr>
          <a:lstStyle/>
          <a:p>
            <a:pPr>
              <a:buClr>
                <a:srgbClr val="A13F0B"/>
              </a:buClr>
              <a:buSzPts val="1800"/>
            </a:pPr>
            <a:r>
              <a:rPr lang="en-GB" sz="2400" b="1" dirty="0">
                <a:solidFill>
                  <a:srgbClr val="A13F0B"/>
                </a:solidFill>
                <a:latin typeface="微软雅黑" panose="020B0503020204020204" charset="-122"/>
                <a:ea typeface="微软雅黑" panose="020B0503020204020204" charset="-122"/>
                <a:cs typeface="微软雅黑" panose="020B0503020204020204" charset="-122"/>
                <a:sym typeface="微软雅黑" panose="020B0503020204020204" charset="-122"/>
              </a:rPr>
              <a:t>Definition and Challenges</a:t>
            </a:r>
            <a:endParaRPr sz="2400" dirty="0">
              <a:solidFill>
                <a:srgbClr val="006C39"/>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965" name="Google Shape;1965;p117"/>
          <p:cNvGrpSpPr/>
          <p:nvPr/>
        </p:nvGrpSpPr>
        <p:grpSpPr>
          <a:xfrm>
            <a:off x="10265116" y="5357357"/>
            <a:ext cx="937251" cy="175081"/>
            <a:chOff x="10802319" y="5357813"/>
            <a:chExt cx="937250" cy="175081"/>
          </a:xfrm>
        </p:grpSpPr>
        <p:cxnSp>
          <p:nvCxnSpPr>
            <p:cNvPr id="1966" name="Google Shape;1966;p117"/>
            <p:cNvCxnSpPr/>
            <p:nvPr/>
          </p:nvCxnSpPr>
          <p:spPr>
            <a:xfrm flipH="1">
              <a:off x="1080231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67" name="Google Shape;1967;p117"/>
            <p:cNvCxnSpPr/>
            <p:nvPr/>
          </p:nvCxnSpPr>
          <p:spPr>
            <a:xfrm flipH="1">
              <a:off x="1089995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68" name="Google Shape;1968;p117"/>
            <p:cNvCxnSpPr/>
            <p:nvPr/>
          </p:nvCxnSpPr>
          <p:spPr>
            <a:xfrm flipH="1">
              <a:off x="1099758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69" name="Google Shape;1969;p117"/>
            <p:cNvCxnSpPr/>
            <p:nvPr/>
          </p:nvCxnSpPr>
          <p:spPr>
            <a:xfrm flipH="1">
              <a:off x="1109521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0" name="Google Shape;1970;p117"/>
            <p:cNvCxnSpPr/>
            <p:nvPr/>
          </p:nvCxnSpPr>
          <p:spPr>
            <a:xfrm flipH="1">
              <a:off x="11192847"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1" name="Google Shape;1971;p117"/>
            <p:cNvCxnSpPr/>
            <p:nvPr/>
          </p:nvCxnSpPr>
          <p:spPr>
            <a:xfrm flipH="1">
              <a:off x="1129047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2" name="Google Shape;1972;p117"/>
            <p:cNvCxnSpPr/>
            <p:nvPr/>
          </p:nvCxnSpPr>
          <p:spPr>
            <a:xfrm flipH="1">
              <a:off x="1138811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3" name="Google Shape;1973;p117"/>
            <p:cNvCxnSpPr/>
            <p:nvPr/>
          </p:nvCxnSpPr>
          <p:spPr>
            <a:xfrm flipH="1">
              <a:off x="1148574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4" name="Google Shape;1974;p117"/>
            <p:cNvCxnSpPr/>
            <p:nvPr/>
          </p:nvCxnSpPr>
          <p:spPr>
            <a:xfrm flipH="1">
              <a:off x="1158337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1975" name="Google Shape;1975;p117"/>
            <p:cNvCxnSpPr/>
            <p:nvPr/>
          </p:nvCxnSpPr>
          <p:spPr>
            <a:xfrm flipH="1">
              <a:off x="11681007" y="5357813"/>
              <a:ext cx="58562" cy="175081"/>
            </a:xfrm>
            <a:prstGeom prst="straightConnector1">
              <a:avLst/>
            </a:prstGeom>
            <a:noFill/>
            <a:ln w="19050" cap="flat" cmpd="sng">
              <a:solidFill>
                <a:schemeClr val="accent4"/>
              </a:solidFill>
              <a:prstDash val="solid"/>
              <a:miter lim="800000"/>
              <a:headEnd type="none" w="sm" len="sm"/>
              <a:tailEnd type="none" w="sm" len="sm"/>
            </a:ln>
          </p:spPr>
        </p:cxnSp>
      </p:grpSp>
      <p:sp>
        <p:nvSpPr>
          <p:cNvPr id="1978" name="Google Shape;1978;p117"/>
          <p:cNvSpPr txBox="1"/>
          <p:nvPr/>
        </p:nvSpPr>
        <p:spPr>
          <a:xfrm>
            <a:off x="357353" y="235111"/>
            <a:ext cx="969799" cy="646290"/>
          </a:xfrm>
          <a:prstGeom prst="rect">
            <a:avLst/>
          </a:prstGeom>
          <a:noFill/>
          <a:ln>
            <a:noFill/>
          </a:ln>
        </p:spPr>
        <p:txBody>
          <a:bodyPr spcFirstLastPara="1" wrap="square" lIns="91433" tIns="45700" rIns="91433" bIns="45700" anchor="t" anchorCtr="0">
            <a:spAutoFit/>
          </a:bodyPr>
          <a:lstStyle/>
          <a:p>
            <a:pPr marL="237061" indent="-237061" algn="ctr">
              <a:buClr>
                <a:srgbClr val="FFFFFF"/>
              </a:buClr>
              <a:buSzPts val="2700"/>
            </a:pPr>
            <a:r>
              <a:rPr lang="en-GB" sz="3600" b="1">
                <a:solidFill>
                  <a:srgbClr val="FFFFFF"/>
                </a:solidFill>
                <a:latin typeface="Century Gothic" panose="020B0502020202020204"/>
                <a:ea typeface="Century Gothic" panose="020B0502020202020204"/>
                <a:cs typeface="Century Gothic" panose="020B0502020202020204"/>
                <a:sym typeface="Century Gothic" panose="020B0502020202020204"/>
              </a:rPr>
              <a:t>1</a:t>
            </a:r>
            <a:endParaRPr sz="3600" b="1">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 name="Rectangle 1"/>
          <p:cNvSpPr/>
          <p:nvPr/>
        </p:nvSpPr>
        <p:spPr>
          <a:xfrm>
            <a:off x="1621269" y="1710540"/>
            <a:ext cx="6453884" cy="3374642"/>
          </a:xfrm>
          <a:prstGeom prst="rect">
            <a:avLst/>
          </a:prstGeom>
        </p:spPr>
        <p:txBody>
          <a:bodyPr wrap="square">
            <a:spAutoFit/>
          </a:bodyPr>
          <a:lstStyle/>
          <a:p>
            <a:pPr marL="380990" indent="-380990">
              <a:buFont typeface="Wingdings" panose="05000000000000000000" pitchFamily="2" charset="2"/>
              <a:buChar char="v"/>
            </a:pPr>
            <a:r>
              <a:rPr lang="en-US" sz="2133" b="1" dirty="0">
                <a:solidFill>
                  <a:srgbClr val="0D0D0D"/>
                </a:solidFill>
                <a:latin typeface="Microsoft YaHei" panose="020B0503020204020204" pitchFamily="34" charset="-122"/>
                <a:ea typeface="Microsoft YaHei" panose="020B0503020204020204" pitchFamily="34" charset="-122"/>
              </a:rPr>
              <a:t>Definition:</a:t>
            </a:r>
            <a:endParaRPr lang="en-US" sz="2133" dirty="0">
              <a:solidFill>
                <a:srgbClr val="0D0D0D"/>
              </a:solidFill>
              <a:latin typeface="Microsoft YaHei" panose="020B0503020204020204" pitchFamily="34" charset="-122"/>
              <a:ea typeface="Microsoft YaHei" panose="020B0503020204020204" pitchFamily="34" charset="-122"/>
            </a:endParaRPr>
          </a:p>
          <a:p>
            <a:pPr marL="990575" lvl="1" indent="-380990">
              <a:buFont typeface="Wingdings" panose="05000000000000000000" pitchFamily="2" charset="2"/>
              <a:buChar char="§"/>
            </a:pPr>
            <a:r>
              <a:rPr lang="en-US" sz="2133" dirty="0">
                <a:solidFill>
                  <a:srgbClr val="0D0D0D"/>
                </a:solidFill>
                <a:latin typeface="Microsoft YaHei" panose="020B0503020204020204" pitchFamily="34" charset="-122"/>
                <a:ea typeface="Microsoft YaHei" panose="020B0503020204020204" pitchFamily="34" charset="-122"/>
              </a:rPr>
              <a:t>What is object detection?</a:t>
            </a:r>
          </a:p>
          <a:p>
            <a:pPr marL="990575" lvl="1" indent="-380990">
              <a:buFont typeface="Wingdings" panose="05000000000000000000" pitchFamily="2" charset="2"/>
              <a:buChar char="§"/>
            </a:pPr>
            <a:r>
              <a:rPr lang="en-US" sz="2133" dirty="0">
                <a:solidFill>
                  <a:srgbClr val="0D0D0D"/>
                </a:solidFill>
                <a:latin typeface="Microsoft YaHei" panose="020B0503020204020204" pitchFamily="34" charset="-122"/>
                <a:ea typeface="Microsoft YaHei" panose="020B0503020204020204" pitchFamily="34" charset="-122"/>
              </a:rPr>
              <a:t>Importance in various applications (e.g., surveillance, autonomous driving, etc.)</a:t>
            </a:r>
          </a:p>
          <a:p>
            <a:pPr marL="609585" lvl="1"/>
            <a:endParaRPr lang="en-US" sz="2133" dirty="0">
              <a:solidFill>
                <a:srgbClr val="0D0D0D"/>
              </a:solidFill>
              <a:latin typeface="Microsoft YaHei" panose="020B0503020204020204" pitchFamily="34" charset="-122"/>
              <a:ea typeface="Microsoft YaHei" panose="020B0503020204020204" pitchFamily="34" charset="-122"/>
            </a:endParaRPr>
          </a:p>
          <a:p>
            <a:pPr marL="380990" indent="-380990">
              <a:buFont typeface="Wingdings" panose="05000000000000000000" pitchFamily="2" charset="2"/>
              <a:buChar char="v"/>
            </a:pPr>
            <a:r>
              <a:rPr lang="en-US" sz="2133" b="1" dirty="0">
                <a:solidFill>
                  <a:srgbClr val="0D0D0D"/>
                </a:solidFill>
                <a:latin typeface="Microsoft YaHei" panose="020B0503020204020204" pitchFamily="34" charset="-122"/>
                <a:ea typeface="Microsoft YaHei" panose="020B0503020204020204" pitchFamily="34" charset="-122"/>
              </a:rPr>
              <a:t>Common Challenges:</a:t>
            </a:r>
            <a:endParaRPr lang="en-US" sz="2133" dirty="0">
              <a:solidFill>
                <a:srgbClr val="0D0D0D"/>
              </a:solidFill>
              <a:latin typeface="Microsoft YaHei" panose="020B0503020204020204" pitchFamily="34" charset="-122"/>
              <a:ea typeface="Microsoft YaHei" panose="020B0503020204020204" pitchFamily="34" charset="-122"/>
            </a:endParaRPr>
          </a:p>
          <a:p>
            <a:pPr marL="990575" lvl="1" indent="-380990">
              <a:buFont typeface="Wingdings" panose="05000000000000000000" pitchFamily="2" charset="2"/>
              <a:buChar char="§"/>
            </a:pPr>
            <a:r>
              <a:rPr lang="en-US" sz="2133" dirty="0">
                <a:solidFill>
                  <a:srgbClr val="0D0D0D"/>
                </a:solidFill>
                <a:latin typeface="Microsoft YaHei" panose="020B0503020204020204" pitchFamily="34" charset="-122"/>
                <a:ea typeface="Microsoft YaHei" panose="020B0503020204020204" pitchFamily="34" charset="-122"/>
              </a:rPr>
              <a:t>Small object detection</a:t>
            </a:r>
          </a:p>
          <a:p>
            <a:pPr marL="990575" lvl="1" indent="-380990">
              <a:buFont typeface="Wingdings" panose="05000000000000000000" pitchFamily="2" charset="2"/>
              <a:buChar char="§"/>
            </a:pPr>
            <a:r>
              <a:rPr lang="en-US" sz="2133" dirty="0">
                <a:solidFill>
                  <a:srgbClr val="0D0D0D"/>
                </a:solidFill>
                <a:latin typeface="Microsoft YaHei" panose="020B0503020204020204" pitchFamily="34" charset="-122"/>
                <a:ea typeface="Microsoft YaHei" panose="020B0503020204020204" pitchFamily="34" charset="-122"/>
              </a:rPr>
              <a:t>Occlusions</a:t>
            </a:r>
          </a:p>
          <a:p>
            <a:pPr marL="990575" lvl="1" indent="-380990">
              <a:buFont typeface="Wingdings" panose="05000000000000000000" pitchFamily="2" charset="2"/>
              <a:buChar char="§"/>
            </a:pPr>
            <a:r>
              <a:rPr lang="en-US" sz="2133" dirty="0">
                <a:solidFill>
                  <a:srgbClr val="0D0D0D"/>
                </a:solidFill>
                <a:latin typeface="Microsoft YaHei" panose="020B0503020204020204" pitchFamily="34" charset="-122"/>
                <a:ea typeface="Microsoft YaHei" panose="020B0503020204020204" pitchFamily="34" charset="-122"/>
              </a:rPr>
              <a:t>Computational constraints</a:t>
            </a:r>
          </a:p>
          <a:p>
            <a:pPr marL="990575" lvl="1" indent="-380990">
              <a:buFont typeface="Wingdings" panose="05000000000000000000" pitchFamily="2" charset="2"/>
              <a:buChar char="§"/>
            </a:pPr>
            <a:r>
              <a:rPr lang="en-US" sz="2133" dirty="0">
                <a:solidFill>
                  <a:srgbClr val="0D0D0D"/>
                </a:solidFill>
                <a:latin typeface="Microsoft YaHei" panose="020B0503020204020204" pitchFamily="34" charset="-122"/>
                <a:ea typeface="Microsoft YaHei" panose="020B0503020204020204" pitchFamily="34" charset="-122"/>
              </a:rPr>
              <a:t>Imbalance Classes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2357" y="2087628"/>
            <a:ext cx="2642569" cy="2717059"/>
          </a:xfrm>
          <a:prstGeom prst="rect">
            <a:avLst/>
          </a:prstGeom>
        </p:spPr>
      </p:pic>
    </p:spTree>
    <p:extLst>
      <p:ext uri="{BB962C8B-B14F-4D97-AF65-F5344CB8AC3E}">
        <p14:creationId xmlns:p14="http://schemas.microsoft.com/office/powerpoint/2010/main" val="3486974366"/>
      </p:ext>
    </p:extLst>
  </p:cSld>
  <p:clrMapOvr>
    <a:masterClrMapping/>
  </p:clrMapOvr>
  <p:transition spd="med">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grpSp>
        <p:nvGrpSpPr>
          <p:cNvPr id="2159" name="Google Shape;2159;p127"/>
          <p:cNvGrpSpPr/>
          <p:nvPr/>
        </p:nvGrpSpPr>
        <p:grpSpPr>
          <a:xfrm>
            <a:off x="1856444" y="4025834"/>
            <a:ext cx="9169753" cy="782043"/>
            <a:chOff x="5181690" y="2820871"/>
            <a:chExt cx="6459433" cy="550893"/>
          </a:xfrm>
        </p:grpSpPr>
        <p:sp>
          <p:nvSpPr>
            <p:cNvPr id="2160" name="Google Shape;2160;p127"/>
            <p:cNvSpPr/>
            <p:nvPr/>
          </p:nvSpPr>
          <p:spPr>
            <a:xfrm>
              <a:off x="5181690" y="2820871"/>
              <a:ext cx="550893" cy="550893"/>
            </a:xfrm>
            <a:prstGeom prst="ellipse">
              <a:avLst/>
            </a:prstGeom>
            <a:solidFill>
              <a:schemeClr val="accent4"/>
            </a:solidFill>
            <a:ln>
              <a:noFill/>
            </a:ln>
          </p:spPr>
          <p:txBody>
            <a:bodyPr spcFirstLastPara="1" wrap="square" lIns="91433" tIns="45700" rIns="91433" bIns="45700" anchor="ctr" anchorCtr="0">
              <a:noAutofit/>
            </a:bodyPr>
            <a:lstStyle/>
            <a:p>
              <a:pPr algn="ctr">
                <a:buClr>
                  <a:srgbClr val="FFFFFF"/>
                </a:buClr>
                <a:buSzPts val="3300"/>
              </a:pPr>
              <a:r>
                <a:rPr lang="en-GB" sz="4400" dirty="0">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4400" dirty="0">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2161" name="Google Shape;2161;p127"/>
            <p:cNvSpPr txBox="1"/>
            <p:nvPr/>
          </p:nvSpPr>
          <p:spPr>
            <a:xfrm>
              <a:off x="5988603" y="2888229"/>
              <a:ext cx="5652520" cy="404661"/>
            </a:xfrm>
            <a:prstGeom prst="rect">
              <a:avLst/>
            </a:prstGeom>
            <a:noFill/>
            <a:ln>
              <a:noFill/>
            </a:ln>
          </p:spPr>
          <p:txBody>
            <a:bodyPr spcFirstLastPara="1" wrap="square" lIns="0" tIns="0" rIns="0" bIns="0" anchor="t" anchorCtr="0">
              <a:spAutoFit/>
            </a:bodyPr>
            <a:lstStyle/>
            <a:p>
              <a:pPr>
                <a:buClr>
                  <a:schemeClr val="dk1"/>
                </a:buClr>
                <a:buSzPts val="1800"/>
              </a:pPr>
              <a:r>
                <a:rPr lang="en-GB" sz="3733" b="1" dirty="0">
                  <a:latin typeface="微软雅黑" panose="020B0503020204020204" charset="-122"/>
                  <a:ea typeface="微软雅黑" panose="020B0503020204020204" charset="-122"/>
                  <a:cs typeface="微软雅黑" panose="020B0503020204020204" charset="-122"/>
                  <a:sym typeface="微软雅黑" panose="020B0503020204020204" charset="-122"/>
                </a:rPr>
                <a:t>Yolov5 &amp; Yolov8</a:t>
              </a:r>
              <a:r>
                <a:rPr lang="en-GB" sz="3733" b="1" dirty="0">
                  <a:solidFill>
                    <a:srgbClr val="A2A2A2"/>
                  </a:solidFill>
                  <a:latin typeface="Century Gothic" panose="020B0502020202020204"/>
                  <a:ea typeface="微软雅黑" panose="020B0503020204020204" charset="-122"/>
                  <a:cs typeface="微软雅黑" panose="020B0503020204020204" charset="-122"/>
                  <a:sym typeface="Century Gothic" panose="020B0502020202020204"/>
                </a:rPr>
                <a:t> </a:t>
              </a:r>
              <a:r>
                <a:rPr lang="en-GB" sz="3600" b="1"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Implementation</a:t>
              </a:r>
              <a:endParaRPr sz="3600" b="1" dirty="0">
                <a:solidFill>
                  <a:srgbClr val="A2A2A2"/>
                </a:solidFill>
                <a:latin typeface="Century Gothic" panose="020B0502020202020204"/>
                <a:ea typeface="Century Gothic" panose="020B0502020202020204"/>
                <a:cs typeface="Century Gothic" panose="020B0502020202020204"/>
                <a:sym typeface="Century Gothic" panose="020B0502020202020204"/>
              </a:endParaRPr>
            </a:p>
          </p:txBody>
        </p:sp>
      </p:grpSp>
    </p:spTree>
    <p:extLst>
      <p:ext uri="{BB962C8B-B14F-4D97-AF65-F5344CB8AC3E}">
        <p14:creationId xmlns:p14="http://schemas.microsoft.com/office/powerpoint/2010/main" val="1838220625"/>
      </p:ext>
    </p:extLst>
  </p:cSld>
  <p:clrMapOvr>
    <a:masterClrMapping/>
  </p:clrMapOvr>
  <p:transition spd="med">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118"/>
          <p:cNvSpPr/>
          <p:nvPr/>
        </p:nvSpPr>
        <p:spPr>
          <a:xfrm>
            <a:off x="6399337" y="1304756"/>
            <a:ext cx="5409305" cy="4419769"/>
          </a:xfrm>
          <a:prstGeom prst="rect">
            <a:avLst/>
          </a:prstGeom>
          <a:noFill/>
          <a:ln w="28575" cap="flat" cmpd="sng">
            <a:solidFill>
              <a:schemeClr val="accent3"/>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85" name="Google Shape;1985;p118"/>
          <p:cNvSpPr txBox="1">
            <a:spLocks noGrp="1"/>
          </p:cNvSpPr>
          <p:nvPr>
            <p:ph type="title"/>
          </p:nvPr>
        </p:nvSpPr>
        <p:spPr>
          <a:xfrm>
            <a:off x="1615017" y="235131"/>
            <a:ext cx="8643848" cy="480091"/>
          </a:xfrm>
          <a:prstGeom prst="rect">
            <a:avLst/>
          </a:prstGeom>
          <a:noFill/>
          <a:ln>
            <a:noFill/>
          </a:ln>
        </p:spPr>
        <p:txBody>
          <a:bodyPr spcFirstLastPara="1" vert="horz" wrap="square" lIns="91433" tIns="45700" rIns="91433" bIns="45700" rtlCol="0" anchor="ctr" anchorCtr="0">
            <a:spAutoFit/>
          </a:bodyPr>
          <a:lstStyle/>
          <a:p>
            <a:r>
              <a:rPr lang="en-GB" dirty="0" smtClean="0">
                <a:latin typeface="Microsoft YaHei" panose="020B0503020204020204" pitchFamily="34" charset="-122"/>
                <a:ea typeface="Microsoft YaHei" panose="020B0503020204020204" pitchFamily="34" charset="-122"/>
              </a:rPr>
              <a:t>Introduction to </a:t>
            </a:r>
            <a:r>
              <a:rPr lang="en-GB" dirty="0" err="1" smtClean="0">
                <a:latin typeface="Microsoft YaHei" panose="020B0503020204020204" pitchFamily="34" charset="-122"/>
                <a:ea typeface="Microsoft YaHei" panose="020B0503020204020204" pitchFamily="34" charset="-122"/>
              </a:rPr>
              <a:t>Yolo</a:t>
            </a:r>
            <a:endParaRPr lang="en-GB" dirty="0">
              <a:latin typeface="Microsoft YaHei" panose="020B0503020204020204" pitchFamily="34" charset="-122"/>
              <a:ea typeface="Microsoft YaHei" panose="020B0503020204020204" pitchFamily="34" charset="-122"/>
            </a:endParaRPr>
          </a:p>
        </p:txBody>
      </p:sp>
      <p:sp>
        <p:nvSpPr>
          <p:cNvPr id="1986" name="Google Shape;1986;p118"/>
          <p:cNvSpPr/>
          <p:nvPr/>
        </p:nvSpPr>
        <p:spPr>
          <a:xfrm rot="10800000" flipH="1">
            <a:off x="6399337" y="1304754"/>
            <a:ext cx="1190868" cy="1190868"/>
          </a:xfrm>
          <a:prstGeom prst="rtTriangle">
            <a:avLst/>
          </a:prstGeom>
          <a:solidFill>
            <a:schemeClr val="accent4"/>
          </a:solidFill>
          <a:ln w="12700" cap="flat" cmpd="sng">
            <a:solidFill>
              <a:schemeClr val="accent4"/>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87" name="Google Shape;1987;p118"/>
          <p:cNvSpPr/>
          <p:nvPr/>
        </p:nvSpPr>
        <p:spPr>
          <a:xfrm>
            <a:off x="730251" y="1304756"/>
            <a:ext cx="5409307" cy="4419769"/>
          </a:xfrm>
          <a:prstGeom prst="rect">
            <a:avLst/>
          </a:prstGeom>
          <a:noFill/>
          <a:ln w="28575" cap="flat" cmpd="sng">
            <a:solidFill>
              <a:schemeClr val="accent3"/>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88" name="Google Shape;1988;p118"/>
          <p:cNvSpPr/>
          <p:nvPr/>
        </p:nvSpPr>
        <p:spPr>
          <a:xfrm rot="10800000" flipH="1">
            <a:off x="730251" y="1304754"/>
            <a:ext cx="1190868" cy="1190868"/>
          </a:xfrm>
          <a:prstGeom prst="rtTriangle">
            <a:avLst/>
          </a:prstGeom>
          <a:solidFill>
            <a:schemeClr val="accent1"/>
          </a:solidFill>
          <a:ln>
            <a:noFill/>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89" name="Google Shape;1989;p118"/>
          <p:cNvSpPr txBox="1"/>
          <p:nvPr/>
        </p:nvSpPr>
        <p:spPr>
          <a:xfrm>
            <a:off x="2526823" y="1304752"/>
            <a:ext cx="2241376" cy="652446"/>
          </a:xfrm>
          <a:prstGeom prst="rect">
            <a:avLst/>
          </a:prstGeom>
          <a:noFill/>
          <a:ln>
            <a:noFill/>
          </a:ln>
        </p:spPr>
        <p:txBody>
          <a:bodyPr spcFirstLastPara="1" wrap="square" lIns="91433" tIns="45700" rIns="91433" bIns="45700" anchor="t" anchorCtr="0">
            <a:spAutoFit/>
          </a:bodyPr>
          <a:lstStyle/>
          <a:p>
            <a:pPr algn="ctr">
              <a:lnSpc>
                <a:spcPct val="130000"/>
              </a:lnSpc>
              <a:buClr>
                <a:srgbClr val="006C39"/>
              </a:buClr>
              <a:buSzPts val="2100"/>
            </a:pPr>
            <a:r>
              <a:rPr lang="en-GB" sz="2800" b="1" dirty="0">
                <a:solidFill>
                  <a:srgbClr val="006C39"/>
                </a:solidFill>
                <a:latin typeface="Microsoft YaHei" panose="020B0503020204020204" pitchFamily="34" charset="-122"/>
                <a:ea typeface="Microsoft YaHei" panose="020B0503020204020204" pitchFamily="34" charset="-122"/>
                <a:sym typeface="微软雅黑" panose="020B0503020204020204" charset="-122"/>
              </a:rPr>
              <a:t>Overview</a:t>
            </a:r>
            <a:endParaRPr sz="1467" dirty="0">
              <a:latin typeface="Microsoft YaHei" panose="020B0503020204020204" pitchFamily="34" charset="-122"/>
              <a:ea typeface="Microsoft YaHei" panose="020B0503020204020204" pitchFamily="34" charset="-122"/>
            </a:endParaRPr>
          </a:p>
        </p:txBody>
      </p:sp>
      <p:sp>
        <p:nvSpPr>
          <p:cNvPr id="1990" name="Google Shape;1990;p118"/>
          <p:cNvSpPr txBox="1"/>
          <p:nvPr/>
        </p:nvSpPr>
        <p:spPr>
          <a:xfrm>
            <a:off x="8089308" y="1322707"/>
            <a:ext cx="2515317" cy="652446"/>
          </a:xfrm>
          <a:prstGeom prst="rect">
            <a:avLst/>
          </a:prstGeom>
          <a:noFill/>
          <a:ln>
            <a:noFill/>
          </a:ln>
        </p:spPr>
        <p:txBody>
          <a:bodyPr spcFirstLastPara="1" wrap="square" lIns="91433" tIns="45700" rIns="91433" bIns="45700" anchor="t" anchorCtr="0">
            <a:spAutoFit/>
          </a:bodyPr>
          <a:lstStyle/>
          <a:p>
            <a:pPr algn="ctr">
              <a:lnSpc>
                <a:spcPct val="130000"/>
              </a:lnSpc>
              <a:buClr>
                <a:srgbClr val="A13F0B"/>
              </a:buClr>
              <a:buSzPts val="2100"/>
            </a:pPr>
            <a:r>
              <a:rPr lang="en-GB" sz="2800" b="1" dirty="0">
                <a:solidFill>
                  <a:srgbClr val="A13F0B"/>
                </a:solidFill>
                <a:latin typeface="Microsoft YaHei" panose="020B0503020204020204" pitchFamily="34" charset="-122"/>
                <a:ea typeface="Microsoft YaHei" panose="020B0503020204020204" pitchFamily="34" charset="-122"/>
                <a:sym typeface="微软雅黑" panose="020B0503020204020204" charset="-122"/>
              </a:rPr>
              <a:t>Advantages</a:t>
            </a:r>
            <a:endParaRPr sz="1467" dirty="0">
              <a:latin typeface="Microsoft YaHei" panose="020B0503020204020204" pitchFamily="34" charset="-122"/>
              <a:ea typeface="Microsoft YaHei" panose="020B0503020204020204" pitchFamily="34" charset="-122"/>
            </a:endParaRPr>
          </a:p>
        </p:txBody>
      </p:sp>
      <p:grpSp>
        <p:nvGrpSpPr>
          <p:cNvPr id="1991" name="Google Shape;1991;p118"/>
          <p:cNvGrpSpPr/>
          <p:nvPr/>
        </p:nvGrpSpPr>
        <p:grpSpPr>
          <a:xfrm>
            <a:off x="6568059" y="1471745"/>
            <a:ext cx="360000" cy="360000"/>
            <a:chOff x="7296152" y="2228854"/>
            <a:chExt cx="479426" cy="481013"/>
          </a:xfrm>
        </p:grpSpPr>
        <p:sp>
          <p:nvSpPr>
            <p:cNvPr id="1992" name="Google Shape;1992;p118"/>
            <p:cNvSpPr/>
            <p:nvPr/>
          </p:nvSpPr>
          <p:spPr>
            <a:xfrm>
              <a:off x="7607303" y="2228854"/>
              <a:ext cx="168275" cy="168275"/>
            </a:xfrm>
            <a:custGeom>
              <a:avLst/>
              <a:gdLst/>
              <a:ahLst/>
              <a:cxnLst/>
              <a:rect l="l" t="t" r="r" b="b"/>
              <a:pathLst>
                <a:path w="45" h="45" extrusionOk="0">
                  <a:moveTo>
                    <a:pt x="2" y="45"/>
                  </a:move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3"/>
                    <a:pt x="45" y="2"/>
                    <a:pt x="44" y="1"/>
                  </a:cubicBezTo>
                  <a:cubicBezTo>
                    <a:pt x="43" y="0"/>
                    <a:pt x="42" y="0"/>
                    <a:pt x="41" y="1"/>
                  </a:cubicBezTo>
                  <a:cubicBezTo>
                    <a:pt x="4" y="38"/>
                    <a:pt x="4" y="38"/>
                    <a:pt x="4" y="38"/>
                  </a:cubicBezTo>
                  <a:cubicBezTo>
                    <a:pt x="4" y="13"/>
                    <a:pt x="4" y="13"/>
                    <a:pt x="4" y="13"/>
                  </a:cubicBezTo>
                  <a:cubicBezTo>
                    <a:pt x="4" y="12"/>
                    <a:pt x="3" y="11"/>
                    <a:pt x="2" y="11"/>
                  </a:cubicBezTo>
                  <a:cubicBezTo>
                    <a:pt x="1" y="11"/>
                    <a:pt x="0" y="12"/>
                    <a:pt x="0" y="13"/>
                  </a:cubicBezTo>
                  <a:cubicBezTo>
                    <a:pt x="0" y="43"/>
                    <a:pt x="0" y="43"/>
                    <a:pt x="0" y="43"/>
                  </a:cubicBezTo>
                  <a:cubicBezTo>
                    <a:pt x="0" y="44"/>
                    <a:pt x="1" y="45"/>
                    <a:pt x="2" y="45"/>
                  </a:cubicBezTo>
                  <a:close/>
                </a:path>
              </a:pathLst>
            </a:custGeom>
            <a:solidFill>
              <a:schemeClr val="lt1"/>
            </a:solidFill>
            <a:ln>
              <a:noFill/>
            </a:ln>
          </p:spPr>
          <p:txBody>
            <a:bodyPr spcFirstLastPara="1" wrap="square" lIns="91433" tIns="45700" rIns="91433" bIns="45700" anchor="t" anchorCtr="0">
              <a:noAutofit/>
            </a:bodyPr>
            <a:lstStyle/>
            <a:p>
              <a:pPr>
                <a:buClr>
                  <a:schemeClr val="dk1"/>
                </a:buClr>
                <a:buSzPts val="1400"/>
              </a:pPr>
              <a:endParaRPr sz="1867">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93" name="Google Shape;1993;p118"/>
            <p:cNvSpPr/>
            <p:nvPr/>
          </p:nvSpPr>
          <p:spPr>
            <a:xfrm>
              <a:off x="7296152" y="2540004"/>
              <a:ext cx="168275" cy="169863"/>
            </a:xfrm>
            <a:custGeom>
              <a:avLst/>
              <a:gdLst/>
              <a:ahLst/>
              <a:cxnLst/>
              <a:rect l="l" t="t" r="r" b="b"/>
              <a:pathLst>
                <a:path w="45" h="45" extrusionOk="0">
                  <a:moveTo>
                    <a:pt x="43" y="0"/>
                  </a:move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2" y="45"/>
                    <a:pt x="3" y="45"/>
                    <a:pt x="4" y="45"/>
                  </a:cubicBezTo>
                  <a:cubicBezTo>
                    <a:pt x="41" y="8"/>
                    <a:pt x="41" y="8"/>
                    <a:pt x="41" y="8"/>
                  </a:cubicBezTo>
                  <a:cubicBezTo>
                    <a:pt x="41" y="32"/>
                    <a:pt x="41" y="32"/>
                    <a:pt x="41" y="32"/>
                  </a:cubicBezTo>
                  <a:cubicBezTo>
                    <a:pt x="41" y="33"/>
                    <a:pt x="42" y="34"/>
                    <a:pt x="43" y="34"/>
                  </a:cubicBezTo>
                  <a:cubicBezTo>
                    <a:pt x="44" y="34"/>
                    <a:pt x="45" y="33"/>
                    <a:pt x="45" y="32"/>
                  </a:cubicBezTo>
                  <a:cubicBezTo>
                    <a:pt x="45" y="2"/>
                    <a:pt x="45" y="2"/>
                    <a:pt x="45" y="2"/>
                  </a:cubicBezTo>
                  <a:cubicBezTo>
                    <a:pt x="45" y="1"/>
                    <a:pt x="44" y="0"/>
                    <a:pt x="43" y="0"/>
                  </a:cubicBezTo>
                  <a:close/>
                </a:path>
              </a:pathLst>
            </a:custGeom>
            <a:solidFill>
              <a:schemeClr val="lt1"/>
            </a:solidFill>
            <a:ln>
              <a:noFill/>
            </a:ln>
          </p:spPr>
          <p:txBody>
            <a:bodyPr spcFirstLastPara="1" wrap="square" lIns="91433" tIns="45700" rIns="91433" bIns="45700" anchor="t" anchorCtr="0">
              <a:noAutofit/>
            </a:bodyPr>
            <a:lstStyle/>
            <a:p>
              <a:pPr>
                <a:buClr>
                  <a:schemeClr val="dk1"/>
                </a:buClr>
                <a:buSzPts val="1400"/>
              </a:pPr>
              <a:endParaRPr sz="1867">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94" name="Google Shape;1994;p118"/>
            <p:cNvSpPr/>
            <p:nvPr/>
          </p:nvSpPr>
          <p:spPr>
            <a:xfrm>
              <a:off x="7607303" y="2540004"/>
              <a:ext cx="168275" cy="169863"/>
            </a:xfrm>
            <a:custGeom>
              <a:avLst/>
              <a:gdLst/>
              <a:ahLst/>
              <a:cxnLst/>
              <a:rect l="l" t="t" r="r" b="b"/>
              <a:pathLst>
                <a:path w="45" h="45" extrusionOk="0">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3" y="34"/>
                    <a:pt x="4" y="33"/>
                    <a:pt x="4" y="32"/>
                  </a:cubicBezTo>
                  <a:cubicBezTo>
                    <a:pt x="4" y="8"/>
                    <a:pt x="4" y="8"/>
                    <a:pt x="4" y="8"/>
                  </a:cubicBezTo>
                  <a:cubicBezTo>
                    <a:pt x="41" y="45"/>
                    <a:pt x="41" y="45"/>
                    <a:pt x="41" y="45"/>
                  </a:cubicBezTo>
                  <a:cubicBezTo>
                    <a:pt x="41" y="45"/>
                    <a:pt x="42" y="45"/>
                    <a:pt x="43" y="45"/>
                  </a:cubicBezTo>
                  <a:cubicBezTo>
                    <a:pt x="43" y="45"/>
                    <a:pt x="44" y="45"/>
                    <a:pt x="44" y="45"/>
                  </a:cubicBezTo>
                  <a:cubicBezTo>
                    <a:pt x="45" y="44"/>
                    <a:pt x="45" y="42"/>
                    <a:pt x="44" y="41"/>
                  </a:cubicBezTo>
                  <a:lnTo>
                    <a:pt x="8" y="5"/>
                  </a:lnTo>
                  <a:close/>
                </a:path>
              </a:pathLst>
            </a:custGeom>
            <a:solidFill>
              <a:schemeClr val="lt1"/>
            </a:solidFill>
            <a:ln>
              <a:noFill/>
            </a:ln>
          </p:spPr>
          <p:txBody>
            <a:bodyPr spcFirstLastPara="1" wrap="square" lIns="91433" tIns="45700" rIns="91433" bIns="45700" anchor="t" anchorCtr="0">
              <a:noAutofit/>
            </a:bodyPr>
            <a:lstStyle/>
            <a:p>
              <a:pPr>
                <a:buClr>
                  <a:schemeClr val="dk1"/>
                </a:buClr>
                <a:buSzPts val="1400"/>
              </a:pPr>
              <a:endParaRPr sz="1867">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95" name="Google Shape;1995;p118"/>
            <p:cNvSpPr/>
            <p:nvPr/>
          </p:nvSpPr>
          <p:spPr>
            <a:xfrm>
              <a:off x="7296152" y="2228854"/>
              <a:ext cx="168275" cy="168275"/>
            </a:xfrm>
            <a:custGeom>
              <a:avLst/>
              <a:gdLst/>
              <a:ahLst/>
              <a:cxnLst/>
              <a:rect l="l" t="t" r="r" b="b"/>
              <a:pathLst>
                <a:path w="45" h="45" extrusionOk="0">
                  <a:moveTo>
                    <a:pt x="43" y="11"/>
                  </a:moveTo>
                  <a:cubicBezTo>
                    <a:pt x="42" y="11"/>
                    <a:pt x="41" y="12"/>
                    <a:pt x="41" y="13"/>
                  </a:cubicBezTo>
                  <a:cubicBezTo>
                    <a:pt x="41" y="38"/>
                    <a:pt x="41" y="38"/>
                    <a:pt x="41" y="38"/>
                  </a:cubicBezTo>
                  <a:cubicBezTo>
                    <a:pt x="4" y="1"/>
                    <a:pt x="4" y="1"/>
                    <a:pt x="4" y="1"/>
                  </a:cubicBezTo>
                  <a:cubicBezTo>
                    <a:pt x="3" y="0"/>
                    <a:pt x="2" y="0"/>
                    <a:pt x="1" y="1"/>
                  </a:cubicBezTo>
                  <a:cubicBezTo>
                    <a:pt x="0" y="1"/>
                    <a:pt x="0" y="2"/>
                    <a:pt x="0" y="2"/>
                  </a:cubicBezTo>
                  <a:cubicBezTo>
                    <a:pt x="0" y="3"/>
                    <a:pt x="0" y="4"/>
                    <a:pt x="1" y="4"/>
                  </a:cubicBezTo>
                  <a:cubicBezTo>
                    <a:pt x="37" y="41"/>
                    <a:pt x="37" y="41"/>
                    <a:pt x="37" y="41"/>
                  </a:cubicBezTo>
                  <a:cubicBezTo>
                    <a:pt x="13" y="41"/>
                    <a:pt x="13" y="41"/>
                    <a:pt x="13" y="41"/>
                  </a:cubicBezTo>
                  <a:cubicBezTo>
                    <a:pt x="13" y="41"/>
                    <a:pt x="12" y="41"/>
                    <a:pt x="12" y="41"/>
                  </a:cubicBezTo>
                  <a:cubicBezTo>
                    <a:pt x="11" y="42"/>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solidFill>
              <a:schemeClr val="lt1"/>
            </a:solidFill>
            <a:ln>
              <a:noFill/>
            </a:ln>
          </p:spPr>
          <p:txBody>
            <a:bodyPr spcFirstLastPara="1" wrap="square" lIns="91433" tIns="45700" rIns="91433" bIns="45700" anchor="t" anchorCtr="0">
              <a:noAutofit/>
            </a:bodyPr>
            <a:lstStyle/>
            <a:p>
              <a:pPr>
                <a:buClr>
                  <a:schemeClr val="dk1"/>
                </a:buClr>
                <a:buSzPts val="1400"/>
              </a:pPr>
              <a:endParaRPr sz="1867">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grpSp>
      <p:grpSp>
        <p:nvGrpSpPr>
          <p:cNvPr id="1996" name="Google Shape;1996;p118"/>
          <p:cNvGrpSpPr/>
          <p:nvPr/>
        </p:nvGrpSpPr>
        <p:grpSpPr>
          <a:xfrm>
            <a:off x="901473" y="1471745"/>
            <a:ext cx="360000" cy="360000"/>
            <a:chOff x="6334127" y="2228854"/>
            <a:chExt cx="481013" cy="481013"/>
          </a:xfrm>
        </p:grpSpPr>
        <p:sp>
          <p:nvSpPr>
            <p:cNvPr id="1997" name="Google Shape;1997;p118"/>
            <p:cNvSpPr/>
            <p:nvPr/>
          </p:nvSpPr>
          <p:spPr>
            <a:xfrm>
              <a:off x="6645277" y="2228854"/>
              <a:ext cx="169863" cy="173038"/>
            </a:xfrm>
            <a:custGeom>
              <a:avLst/>
              <a:gdLst/>
              <a:ahLst/>
              <a:cxnLst/>
              <a:rect l="l" t="t" r="r" b="b"/>
              <a:pathLst>
                <a:path w="45" h="46" extrusionOk="0">
                  <a:moveTo>
                    <a:pt x="4" y="45"/>
                  </a:moveTo>
                  <a:cubicBezTo>
                    <a:pt x="40" y="8"/>
                    <a:pt x="40" y="8"/>
                    <a:pt x="40" y="8"/>
                  </a:cubicBezTo>
                  <a:cubicBezTo>
                    <a:pt x="40" y="32"/>
                    <a:pt x="40" y="32"/>
                    <a:pt x="40" y="32"/>
                  </a:cubicBezTo>
                  <a:cubicBezTo>
                    <a:pt x="40" y="33"/>
                    <a:pt x="41" y="34"/>
                    <a:pt x="43" y="34"/>
                  </a:cubicBezTo>
                  <a:cubicBezTo>
                    <a:pt x="44" y="34"/>
                    <a:pt x="45" y="33"/>
                    <a:pt x="45" y="32"/>
                  </a:cubicBezTo>
                  <a:cubicBezTo>
                    <a:pt x="45" y="2"/>
                    <a:pt x="45" y="2"/>
                    <a:pt x="45" y="2"/>
                  </a:cubicBezTo>
                  <a:cubicBezTo>
                    <a:pt x="45" y="1"/>
                    <a:pt x="44" y="0"/>
                    <a:pt x="43" y="0"/>
                  </a:cubicBezTo>
                  <a:cubicBezTo>
                    <a:pt x="13" y="0"/>
                    <a:pt x="13" y="0"/>
                    <a:pt x="13" y="0"/>
                  </a:cubicBezTo>
                  <a:cubicBezTo>
                    <a:pt x="12" y="0"/>
                    <a:pt x="11" y="1"/>
                    <a:pt x="11" y="2"/>
                  </a:cubicBezTo>
                  <a:cubicBezTo>
                    <a:pt x="11" y="4"/>
                    <a:pt x="12" y="5"/>
                    <a:pt x="13" y="5"/>
                  </a:cubicBezTo>
                  <a:cubicBezTo>
                    <a:pt x="37" y="5"/>
                    <a:pt x="37" y="5"/>
                    <a:pt x="37" y="5"/>
                  </a:cubicBezTo>
                  <a:cubicBezTo>
                    <a:pt x="1" y="41"/>
                    <a:pt x="1" y="41"/>
                    <a:pt x="1" y="41"/>
                  </a:cubicBezTo>
                  <a:cubicBezTo>
                    <a:pt x="0" y="42"/>
                    <a:pt x="0" y="42"/>
                    <a:pt x="0" y="43"/>
                  </a:cubicBezTo>
                  <a:cubicBezTo>
                    <a:pt x="0" y="44"/>
                    <a:pt x="0" y="44"/>
                    <a:pt x="1" y="45"/>
                  </a:cubicBezTo>
                  <a:cubicBezTo>
                    <a:pt x="1" y="46"/>
                    <a:pt x="3" y="46"/>
                    <a:pt x="4" y="45"/>
                  </a:cubicBezTo>
                  <a:close/>
                </a:path>
              </a:pathLst>
            </a:custGeom>
            <a:solidFill>
              <a:schemeClr val="lt1"/>
            </a:solidFill>
            <a:ln>
              <a:noFill/>
            </a:ln>
          </p:spPr>
          <p:txBody>
            <a:bodyPr spcFirstLastPara="1" wrap="square" lIns="91433" tIns="45700" rIns="91433" bIns="45700" anchor="t" anchorCtr="0">
              <a:noAutofit/>
            </a:bodyPr>
            <a:lstStyle/>
            <a:p>
              <a:pPr>
                <a:buClr>
                  <a:schemeClr val="dk1"/>
                </a:buClr>
                <a:buSzPts val="1400"/>
              </a:pPr>
              <a:endParaRPr sz="1867">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98" name="Google Shape;1998;p118"/>
            <p:cNvSpPr/>
            <p:nvPr/>
          </p:nvSpPr>
          <p:spPr>
            <a:xfrm>
              <a:off x="6334127" y="2540004"/>
              <a:ext cx="169863" cy="169863"/>
            </a:xfrm>
            <a:custGeom>
              <a:avLst/>
              <a:gdLst/>
              <a:ahLst/>
              <a:cxnLst/>
              <a:rect l="l" t="t" r="r" b="b"/>
              <a:pathLst>
                <a:path w="45" h="45" extrusionOk="0">
                  <a:moveTo>
                    <a:pt x="41" y="1"/>
                  </a:moveTo>
                  <a:cubicBezTo>
                    <a:pt x="5" y="37"/>
                    <a:pt x="5" y="37"/>
                    <a:pt x="5" y="37"/>
                  </a:cubicBezTo>
                  <a:cubicBezTo>
                    <a:pt x="5" y="13"/>
                    <a:pt x="5" y="13"/>
                    <a:pt x="5" y="13"/>
                  </a:cubicBezTo>
                  <a:cubicBezTo>
                    <a:pt x="5" y="12"/>
                    <a:pt x="4" y="11"/>
                    <a:pt x="2" y="11"/>
                  </a:cubicBezTo>
                  <a:cubicBezTo>
                    <a:pt x="1" y="11"/>
                    <a:pt x="0" y="12"/>
                    <a:pt x="0" y="13"/>
                  </a:cubicBezTo>
                  <a:cubicBezTo>
                    <a:pt x="0" y="43"/>
                    <a:pt x="0" y="43"/>
                    <a:pt x="0" y="43"/>
                  </a:cubicBezTo>
                  <a:cubicBezTo>
                    <a:pt x="0" y="44"/>
                    <a:pt x="1" y="45"/>
                    <a:pt x="2" y="45"/>
                  </a:cubicBezTo>
                  <a:cubicBezTo>
                    <a:pt x="32" y="45"/>
                    <a:pt x="32" y="45"/>
                    <a:pt x="32" y="45"/>
                  </a:cubicBezTo>
                  <a:cubicBezTo>
                    <a:pt x="33" y="45"/>
                    <a:pt x="34" y="44"/>
                    <a:pt x="34" y="43"/>
                  </a:cubicBezTo>
                  <a:cubicBezTo>
                    <a:pt x="34" y="42"/>
                    <a:pt x="33" y="41"/>
                    <a:pt x="32" y="41"/>
                  </a:cubicBezTo>
                  <a:cubicBezTo>
                    <a:pt x="8" y="41"/>
                    <a:pt x="8" y="41"/>
                    <a:pt x="8" y="41"/>
                  </a:cubicBezTo>
                  <a:cubicBezTo>
                    <a:pt x="44" y="4"/>
                    <a:pt x="44" y="4"/>
                    <a:pt x="44" y="4"/>
                  </a:cubicBezTo>
                  <a:cubicBezTo>
                    <a:pt x="45" y="4"/>
                    <a:pt x="45" y="3"/>
                    <a:pt x="45" y="2"/>
                  </a:cubicBezTo>
                  <a:cubicBezTo>
                    <a:pt x="45" y="2"/>
                    <a:pt x="45" y="1"/>
                    <a:pt x="44" y="1"/>
                  </a:cubicBezTo>
                  <a:cubicBezTo>
                    <a:pt x="44" y="0"/>
                    <a:pt x="42" y="0"/>
                    <a:pt x="41" y="1"/>
                  </a:cubicBezTo>
                  <a:close/>
                </a:path>
              </a:pathLst>
            </a:custGeom>
            <a:solidFill>
              <a:schemeClr val="lt1"/>
            </a:solidFill>
            <a:ln>
              <a:noFill/>
            </a:ln>
          </p:spPr>
          <p:txBody>
            <a:bodyPr spcFirstLastPara="1" wrap="square" lIns="91433" tIns="45700" rIns="91433" bIns="45700" anchor="t" anchorCtr="0">
              <a:noAutofit/>
            </a:bodyPr>
            <a:lstStyle/>
            <a:p>
              <a:pPr>
                <a:buClr>
                  <a:schemeClr val="dk1"/>
                </a:buClr>
                <a:buSzPts val="1400"/>
              </a:pPr>
              <a:endParaRPr sz="1867">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1999" name="Google Shape;1999;p118"/>
            <p:cNvSpPr/>
            <p:nvPr/>
          </p:nvSpPr>
          <p:spPr>
            <a:xfrm>
              <a:off x="6645277" y="2540004"/>
              <a:ext cx="169863" cy="169863"/>
            </a:xfrm>
            <a:custGeom>
              <a:avLst/>
              <a:gdLst/>
              <a:ahLst/>
              <a:cxnLst/>
              <a:rect l="l" t="t" r="r" b="b"/>
              <a:pathLst>
                <a:path w="45" h="45" extrusionOk="0">
                  <a:moveTo>
                    <a:pt x="43" y="11"/>
                  </a:moveTo>
                  <a:cubicBezTo>
                    <a:pt x="41" y="11"/>
                    <a:pt x="40" y="12"/>
                    <a:pt x="40" y="13"/>
                  </a:cubicBezTo>
                  <a:cubicBezTo>
                    <a:pt x="40" y="37"/>
                    <a:pt x="40" y="37"/>
                    <a:pt x="40" y="37"/>
                  </a:cubicBezTo>
                  <a:cubicBezTo>
                    <a:pt x="4" y="1"/>
                    <a:pt x="4" y="1"/>
                    <a:pt x="4" y="1"/>
                  </a:cubicBezTo>
                  <a:cubicBezTo>
                    <a:pt x="3" y="0"/>
                    <a:pt x="1" y="0"/>
                    <a:pt x="1" y="1"/>
                  </a:cubicBezTo>
                  <a:cubicBezTo>
                    <a:pt x="0" y="1"/>
                    <a:pt x="0" y="2"/>
                    <a:pt x="0" y="2"/>
                  </a:cubicBezTo>
                  <a:cubicBezTo>
                    <a:pt x="0" y="3"/>
                    <a:pt x="0" y="4"/>
                    <a:pt x="1" y="4"/>
                  </a:cubicBezTo>
                  <a:cubicBezTo>
                    <a:pt x="37" y="41"/>
                    <a:pt x="37" y="41"/>
                    <a:pt x="37" y="41"/>
                  </a:cubicBezTo>
                  <a:cubicBezTo>
                    <a:pt x="13" y="41"/>
                    <a:pt x="13" y="41"/>
                    <a:pt x="13" y="41"/>
                  </a:cubicBezTo>
                  <a:cubicBezTo>
                    <a:pt x="12" y="41"/>
                    <a:pt x="11" y="42"/>
                    <a:pt x="11" y="43"/>
                  </a:cubicBezTo>
                  <a:cubicBezTo>
                    <a:pt x="11" y="44"/>
                    <a:pt x="12" y="45"/>
                    <a:pt x="13" y="45"/>
                  </a:cubicBezTo>
                  <a:cubicBezTo>
                    <a:pt x="43" y="45"/>
                    <a:pt x="43" y="45"/>
                    <a:pt x="43" y="45"/>
                  </a:cubicBezTo>
                  <a:cubicBezTo>
                    <a:pt x="44" y="45"/>
                    <a:pt x="45" y="44"/>
                    <a:pt x="45" y="43"/>
                  </a:cubicBezTo>
                  <a:cubicBezTo>
                    <a:pt x="45" y="13"/>
                    <a:pt x="45" y="13"/>
                    <a:pt x="45" y="13"/>
                  </a:cubicBezTo>
                  <a:cubicBezTo>
                    <a:pt x="45" y="12"/>
                    <a:pt x="44" y="11"/>
                    <a:pt x="43" y="11"/>
                  </a:cubicBezTo>
                  <a:close/>
                </a:path>
              </a:pathLst>
            </a:custGeom>
            <a:solidFill>
              <a:schemeClr val="lt1"/>
            </a:solidFill>
            <a:ln>
              <a:noFill/>
            </a:ln>
          </p:spPr>
          <p:txBody>
            <a:bodyPr spcFirstLastPara="1" wrap="square" lIns="91433" tIns="45700" rIns="91433" bIns="45700" anchor="t" anchorCtr="0">
              <a:noAutofit/>
            </a:bodyPr>
            <a:lstStyle/>
            <a:p>
              <a:pPr>
                <a:buClr>
                  <a:schemeClr val="dk1"/>
                </a:buClr>
                <a:buSzPts val="1400"/>
              </a:pPr>
              <a:endParaRPr sz="1867">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2000" name="Google Shape;2000;p118"/>
            <p:cNvSpPr/>
            <p:nvPr/>
          </p:nvSpPr>
          <p:spPr>
            <a:xfrm>
              <a:off x="6334127" y="2228854"/>
              <a:ext cx="169863" cy="173038"/>
            </a:xfrm>
            <a:custGeom>
              <a:avLst/>
              <a:gdLst/>
              <a:ahLst/>
              <a:cxnLst/>
              <a:rect l="l" t="t" r="r" b="b"/>
              <a:pathLst>
                <a:path w="45" h="46" extrusionOk="0">
                  <a:moveTo>
                    <a:pt x="8" y="5"/>
                  </a:moveTo>
                  <a:cubicBezTo>
                    <a:pt x="32" y="5"/>
                    <a:pt x="32" y="5"/>
                    <a:pt x="32" y="5"/>
                  </a:cubicBezTo>
                  <a:cubicBezTo>
                    <a:pt x="33" y="5"/>
                    <a:pt x="34" y="4"/>
                    <a:pt x="34" y="2"/>
                  </a:cubicBezTo>
                  <a:cubicBezTo>
                    <a:pt x="34" y="1"/>
                    <a:pt x="33" y="0"/>
                    <a:pt x="32" y="0"/>
                  </a:cubicBezTo>
                  <a:cubicBezTo>
                    <a:pt x="2" y="0"/>
                    <a:pt x="2" y="0"/>
                    <a:pt x="2" y="0"/>
                  </a:cubicBezTo>
                  <a:cubicBezTo>
                    <a:pt x="1" y="0"/>
                    <a:pt x="0" y="1"/>
                    <a:pt x="0" y="2"/>
                  </a:cubicBezTo>
                  <a:cubicBezTo>
                    <a:pt x="0" y="32"/>
                    <a:pt x="0" y="32"/>
                    <a:pt x="0" y="32"/>
                  </a:cubicBezTo>
                  <a:cubicBezTo>
                    <a:pt x="0" y="33"/>
                    <a:pt x="1" y="34"/>
                    <a:pt x="2" y="34"/>
                  </a:cubicBezTo>
                  <a:cubicBezTo>
                    <a:pt x="4" y="34"/>
                    <a:pt x="5" y="33"/>
                    <a:pt x="5" y="32"/>
                  </a:cubicBezTo>
                  <a:cubicBezTo>
                    <a:pt x="5" y="8"/>
                    <a:pt x="5" y="8"/>
                    <a:pt x="5" y="8"/>
                  </a:cubicBezTo>
                  <a:cubicBezTo>
                    <a:pt x="41" y="45"/>
                    <a:pt x="41" y="45"/>
                    <a:pt x="41" y="45"/>
                  </a:cubicBezTo>
                  <a:cubicBezTo>
                    <a:pt x="42" y="46"/>
                    <a:pt x="44" y="46"/>
                    <a:pt x="44" y="45"/>
                  </a:cubicBezTo>
                  <a:cubicBezTo>
                    <a:pt x="45" y="44"/>
                    <a:pt x="45" y="44"/>
                    <a:pt x="45" y="43"/>
                  </a:cubicBezTo>
                  <a:cubicBezTo>
                    <a:pt x="45" y="42"/>
                    <a:pt x="45" y="42"/>
                    <a:pt x="44" y="41"/>
                  </a:cubicBezTo>
                  <a:lnTo>
                    <a:pt x="8" y="5"/>
                  </a:lnTo>
                  <a:close/>
                </a:path>
              </a:pathLst>
            </a:custGeom>
            <a:solidFill>
              <a:schemeClr val="lt1"/>
            </a:solidFill>
            <a:ln>
              <a:noFill/>
            </a:ln>
          </p:spPr>
          <p:txBody>
            <a:bodyPr spcFirstLastPara="1" wrap="square" lIns="91433" tIns="45700" rIns="91433" bIns="45700" anchor="t" anchorCtr="0">
              <a:noAutofit/>
            </a:bodyPr>
            <a:lstStyle/>
            <a:p>
              <a:pPr>
                <a:buClr>
                  <a:schemeClr val="dk1"/>
                </a:buClr>
                <a:buSzPts val="1400"/>
              </a:pPr>
              <a:endParaRPr sz="1867">
                <a:solidFill>
                  <a:srgbClr val="000000"/>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grpSp>
      <p:sp>
        <p:nvSpPr>
          <p:cNvPr id="2001" name="Google Shape;2001;p118"/>
          <p:cNvSpPr txBox="1"/>
          <p:nvPr/>
        </p:nvSpPr>
        <p:spPr>
          <a:xfrm>
            <a:off x="357353" y="235111"/>
            <a:ext cx="969799" cy="646290"/>
          </a:xfrm>
          <a:prstGeom prst="rect">
            <a:avLst/>
          </a:prstGeom>
          <a:noFill/>
          <a:ln>
            <a:noFill/>
          </a:ln>
        </p:spPr>
        <p:txBody>
          <a:bodyPr spcFirstLastPara="1" wrap="square" lIns="91433" tIns="45700" rIns="91433" bIns="45700" anchor="t" anchorCtr="0">
            <a:spAutoFit/>
          </a:bodyPr>
          <a:lstStyle/>
          <a:p>
            <a:pPr marL="237061" indent="-237061" algn="ctr">
              <a:buClr>
                <a:srgbClr val="FFFFFF"/>
              </a:buClr>
              <a:buSzPts val="2700"/>
            </a:pPr>
            <a:r>
              <a:rPr lang="en-GB" sz="3600" b="1">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rPr>
              <a:t>1</a:t>
            </a:r>
            <a:endParaRPr sz="3600" b="1">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endParaRPr>
          </a:p>
        </p:txBody>
      </p:sp>
      <p:sp>
        <p:nvSpPr>
          <p:cNvPr id="4" name="Rectangle 3"/>
          <p:cNvSpPr/>
          <p:nvPr/>
        </p:nvSpPr>
        <p:spPr>
          <a:xfrm>
            <a:off x="359593" y="2380729"/>
            <a:ext cx="5479952" cy="2862322"/>
          </a:xfrm>
          <a:prstGeom prst="rect">
            <a:avLst/>
          </a:prstGeom>
        </p:spPr>
        <p:txBody>
          <a:bodyPr wrap="square">
            <a:spAutoFit/>
          </a:bodyPr>
          <a:lstStyle/>
          <a:p>
            <a:pPr marL="990575" lvl="1" indent="-380990" algn="just">
              <a:buFont typeface="Wingdings" panose="05000000000000000000" pitchFamily="2" charset="2"/>
              <a:buChar char="q"/>
            </a:pPr>
            <a:r>
              <a:rPr lang="en-US" sz="2000" dirty="0">
                <a:solidFill>
                  <a:srgbClr val="0D0D0D"/>
                </a:solidFill>
                <a:ea typeface="Microsoft YaHei" panose="020B0503020204020204" pitchFamily="34" charset="-122"/>
              </a:rPr>
              <a:t>YOLO uses a single convolutional neural network to divide an image into grids and predicts bounding boxes and class probabilities for each grid cell. </a:t>
            </a:r>
          </a:p>
          <a:p>
            <a:pPr marL="990575" lvl="1" indent="-380990" algn="just">
              <a:buFont typeface="Wingdings" panose="05000000000000000000" pitchFamily="2" charset="2"/>
              <a:buChar char="q"/>
            </a:pPr>
            <a:r>
              <a:rPr lang="en-US" sz="2000" dirty="0">
                <a:solidFill>
                  <a:srgbClr val="0D0D0D"/>
                </a:solidFill>
                <a:ea typeface="Microsoft YaHei" panose="020B0503020204020204" pitchFamily="34" charset="-122"/>
              </a:rPr>
              <a:t>This end-to-end approach allows for real-time object detection with high accuracy, making it efficient for applications requiring quick and reliable object recognition.</a:t>
            </a:r>
          </a:p>
        </p:txBody>
      </p:sp>
      <p:sp>
        <p:nvSpPr>
          <p:cNvPr id="5" name="Rectangle 4"/>
          <p:cNvSpPr/>
          <p:nvPr/>
        </p:nvSpPr>
        <p:spPr>
          <a:xfrm>
            <a:off x="6994771" y="2264601"/>
            <a:ext cx="4314779" cy="3170099"/>
          </a:xfrm>
          <a:prstGeom prst="rect">
            <a:avLst/>
          </a:prstGeom>
        </p:spPr>
        <p:txBody>
          <a:bodyPr wrap="square">
            <a:spAutoFit/>
          </a:bodyPr>
          <a:lstStyle/>
          <a:p>
            <a:pPr marL="380990" indent="-380990" algn="just">
              <a:buFont typeface="Wingdings" panose="05000000000000000000" pitchFamily="2" charset="2"/>
              <a:buChar char="q"/>
            </a:pPr>
            <a:r>
              <a:rPr lang="en-US" sz="2000" dirty="0"/>
              <a:t>YOLOv5 &amp; Yolov8 both excels in speed and accuracy, offering real-time processing capabilities. </a:t>
            </a:r>
          </a:p>
          <a:p>
            <a:pPr marL="380990" indent="-380990" algn="just">
              <a:buFont typeface="Wingdings" panose="05000000000000000000" pitchFamily="2" charset="2"/>
              <a:buChar char="q"/>
            </a:pPr>
            <a:endParaRPr lang="en-US" sz="2000" dirty="0"/>
          </a:p>
          <a:p>
            <a:pPr marL="380990" indent="-380990" algn="just">
              <a:buFont typeface="Wingdings" panose="05000000000000000000" pitchFamily="2" charset="2"/>
              <a:buChar char="q"/>
            </a:pPr>
            <a:r>
              <a:rPr lang="en-US" sz="2000" dirty="0"/>
              <a:t>YOLOv5 is efficient architecture enables rapid object detection, making it ideal for applications where both quick response and precision are crucial while Yolov8 improved inference speed.</a:t>
            </a:r>
          </a:p>
        </p:txBody>
      </p:sp>
    </p:spTree>
    <p:extLst>
      <p:ext uri="{BB962C8B-B14F-4D97-AF65-F5344CB8AC3E}">
        <p14:creationId xmlns:p14="http://schemas.microsoft.com/office/powerpoint/2010/main" val="1335954614"/>
      </p:ext>
    </p:extLst>
  </p:cSld>
  <p:clrMapOvr>
    <a:masterClrMapping/>
  </p:clrMapOvr>
  <p:transition spd="med">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grpSp>
        <p:nvGrpSpPr>
          <p:cNvPr id="2055" name="Google Shape;2055;p121"/>
          <p:cNvGrpSpPr/>
          <p:nvPr/>
        </p:nvGrpSpPr>
        <p:grpSpPr>
          <a:xfrm>
            <a:off x="10811836" y="5722736"/>
            <a:ext cx="937251" cy="175081"/>
            <a:chOff x="10802319" y="5357813"/>
            <a:chExt cx="937250" cy="175081"/>
          </a:xfrm>
        </p:grpSpPr>
        <p:cxnSp>
          <p:nvCxnSpPr>
            <p:cNvPr id="2056" name="Google Shape;2056;p121"/>
            <p:cNvCxnSpPr/>
            <p:nvPr/>
          </p:nvCxnSpPr>
          <p:spPr>
            <a:xfrm flipH="1">
              <a:off x="1080231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57" name="Google Shape;2057;p121"/>
            <p:cNvCxnSpPr/>
            <p:nvPr/>
          </p:nvCxnSpPr>
          <p:spPr>
            <a:xfrm flipH="1">
              <a:off x="1089995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58" name="Google Shape;2058;p121"/>
            <p:cNvCxnSpPr/>
            <p:nvPr/>
          </p:nvCxnSpPr>
          <p:spPr>
            <a:xfrm flipH="1">
              <a:off x="1099758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59" name="Google Shape;2059;p121"/>
            <p:cNvCxnSpPr/>
            <p:nvPr/>
          </p:nvCxnSpPr>
          <p:spPr>
            <a:xfrm flipH="1">
              <a:off x="1109521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0" name="Google Shape;2060;p121"/>
            <p:cNvCxnSpPr/>
            <p:nvPr/>
          </p:nvCxnSpPr>
          <p:spPr>
            <a:xfrm flipH="1">
              <a:off x="11192847"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1" name="Google Shape;2061;p121"/>
            <p:cNvCxnSpPr/>
            <p:nvPr/>
          </p:nvCxnSpPr>
          <p:spPr>
            <a:xfrm flipH="1">
              <a:off x="1129047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2" name="Google Shape;2062;p121"/>
            <p:cNvCxnSpPr/>
            <p:nvPr/>
          </p:nvCxnSpPr>
          <p:spPr>
            <a:xfrm flipH="1">
              <a:off x="1138811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3" name="Google Shape;2063;p121"/>
            <p:cNvCxnSpPr/>
            <p:nvPr/>
          </p:nvCxnSpPr>
          <p:spPr>
            <a:xfrm flipH="1">
              <a:off x="1148574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4" name="Google Shape;2064;p121"/>
            <p:cNvCxnSpPr/>
            <p:nvPr/>
          </p:nvCxnSpPr>
          <p:spPr>
            <a:xfrm flipH="1">
              <a:off x="1158337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65" name="Google Shape;2065;p121"/>
            <p:cNvCxnSpPr/>
            <p:nvPr/>
          </p:nvCxnSpPr>
          <p:spPr>
            <a:xfrm flipH="1">
              <a:off x="11681007" y="5357813"/>
              <a:ext cx="58562" cy="175081"/>
            </a:xfrm>
            <a:prstGeom prst="straightConnector1">
              <a:avLst/>
            </a:prstGeom>
            <a:noFill/>
            <a:ln w="19050" cap="flat" cmpd="sng">
              <a:solidFill>
                <a:schemeClr val="accent4"/>
              </a:solidFill>
              <a:prstDash val="solid"/>
              <a:miter lim="800000"/>
              <a:headEnd type="none" w="sm" len="sm"/>
              <a:tailEnd type="none" w="sm" len="sm"/>
            </a:ln>
          </p:spPr>
        </p:cxnSp>
      </p:grpSp>
      <p:sp>
        <p:nvSpPr>
          <p:cNvPr id="2067" name="Google Shape;2067;p121"/>
          <p:cNvSpPr/>
          <p:nvPr/>
        </p:nvSpPr>
        <p:spPr>
          <a:xfrm>
            <a:off x="11749612" y="3137379"/>
            <a:ext cx="36000" cy="2398427"/>
          </a:xfrm>
          <a:prstGeom prst="rect">
            <a:avLst/>
          </a:prstGeom>
          <a:solidFill>
            <a:schemeClr val="accent4"/>
          </a:solidFill>
          <a:ln>
            <a:noFill/>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068" name="Google Shape;2068;p121"/>
          <p:cNvSpPr txBox="1"/>
          <p:nvPr/>
        </p:nvSpPr>
        <p:spPr>
          <a:xfrm>
            <a:off x="357353" y="235111"/>
            <a:ext cx="969799" cy="646290"/>
          </a:xfrm>
          <a:prstGeom prst="rect">
            <a:avLst/>
          </a:prstGeom>
          <a:noFill/>
          <a:ln>
            <a:noFill/>
          </a:ln>
        </p:spPr>
        <p:txBody>
          <a:bodyPr spcFirstLastPara="1" wrap="square" lIns="91433" tIns="45700" rIns="91433" bIns="45700" anchor="t" anchorCtr="0">
            <a:spAutoFit/>
          </a:bodyPr>
          <a:lstStyle/>
          <a:p>
            <a:pPr marL="237061" indent="-237061" algn="ctr">
              <a:buClr>
                <a:srgbClr val="FFFFFF"/>
              </a:buClr>
              <a:buSzPts val="2700"/>
            </a:pPr>
            <a:r>
              <a:rPr lang="en-GB" sz="3600" b="1">
                <a:solidFill>
                  <a:srgbClr val="FFFFFF"/>
                </a:solidFill>
                <a:latin typeface="Century Gothic" panose="020B0502020202020204"/>
                <a:ea typeface="Century Gothic" panose="020B0502020202020204"/>
                <a:cs typeface="Century Gothic" panose="020B0502020202020204"/>
                <a:sym typeface="Century Gothic" panose="020B0502020202020204"/>
              </a:rPr>
              <a:t>2</a:t>
            </a:r>
            <a:endParaRPr sz="3600" b="1">
              <a:solidFill>
                <a:srgbClr val="FFFFFF"/>
              </a:solidFill>
              <a:latin typeface="Century Gothic" panose="020B0502020202020204"/>
              <a:ea typeface="Century Gothic" panose="020B0502020202020204"/>
              <a:cs typeface="Century Gothic" panose="020B0502020202020204"/>
              <a:sym typeface="Century Gothic" panose="020B0502020202020204"/>
            </a:endParaRPr>
          </a:p>
        </p:txBody>
      </p:sp>
      <p:sp>
        <p:nvSpPr>
          <p:cNvPr id="8" name="Rectangle 7"/>
          <p:cNvSpPr/>
          <p:nvPr/>
        </p:nvSpPr>
        <p:spPr>
          <a:xfrm>
            <a:off x="1580767" y="235111"/>
            <a:ext cx="5188343" cy="502766"/>
          </a:xfrm>
          <a:prstGeom prst="rect">
            <a:avLst/>
          </a:prstGeom>
        </p:spPr>
        <p:txBody>
          <a:bodyPr wrap="none">
            <a:spAutoFit/>
          </a:bodyPr>
          <a:lstStyle/>
          <a:p>
            <a:r>
              <a:rPr lang="en-US" sz="2667" b="1" dirty="0">
                <a:solidFill>
                  <a:srgbClr val="00B050"/>
                </a:solidFill>
                <a:latin typeface="Microsoft YaHei" panose="020B0503020204020204" pitchFamily="34" charset="-122"/>
                <a:ea typeface="Microsoft YaHei" panose="020B0503020204020204" pitchFamily="34" charset="-122"/>
              </a:rPr>
              <a:t>YOLO Architectures </a:t>
            </a:r>
            <a:r>
              <a:rPr lang="en-US" sz="2667" b="1" dirty="0" smtClean="0">
                <a:solidFill>
                  <a:srgbClr val="00B050"/>
                </a:solidFill>
                <a:latin typeface="Microsoft YaHei" panose="020B0503020204020204" pitchFamily="34" charset="-122"/>
                <a:ea typeface="Microsoft YaHei" panose="020B0503020204020204" pitchFamily="34" charset="-122"/>
              </a:rPr>
              <a:t>highlight</a:t>
            </a:r>
            <a:endParaRPr lang="en-US" sz="2667" b="1" dirty="0">
              <a:solidFill>
                <a:srgbClr val="00B050"/>
              </a:solidFill>
              <a:latin typeface="Microsoft YaHei" panose="020B0503020204020204" pitchFamily="34" charset="-122"/>
              <a:ea typeface="Microsoft YaHei" panose="020B0503020204020204" pitchFamily="34" charset="-122"/>
            </a:endParaRPr>
          </a:p>
        </p:txBody>
      </p:sp>
      <p:graphicFrame>
        <p:nvGraphicFramePr>
          <p:cNvPr id="2" name="Table 1"/>
          <p:cNvGraphicFramePr>
            <a:graphicFrameLocks noGrp="1"/>
          </p:cNvGraphicFramePr>
          <p:nvPr>
            <p:extLst/>
          </p:nvPr>
        </p:nvGraphicFramePr>
        <p:xfrm>
          <a:off x="357352" y="1225476"/>
          <a:ext cx="5480568" cy="4716069"/>
        </p:xfrm>
        <a:graphic>
          <a:graphicData uri="http://schemas.openxmlformats.org/drawingml/2006/table">
            <a:tbl>
              <a:tblPr firstRow="1" firstCol="1" lastRow="1" lastCol="1" bandRow="1" bandCol="1">
                <a:tableStyleId>{69012ECD-51FC-41F1-AA8D-1B2483CD663E}</a:tableStyleId>
              </a:tblPr>
              <a:tblGrid>
                <a:gridCol w="1591588">
                  <a:extLst>
                    <a:ext uri="{9D8B030D-6E8A-4147-A177-3AD203B41FA5}">
                      <a16:colId xmlns:a16="http://schemas.microsoft.com/office/drawing/2014/main" val="1522479668"/>
                    </a:ext>
                  </a:extLst>
                </a:gridCol>
                <a:gridCol w="2126925">
                  <a:extLst>
                    <a:ext uri="{9D8B030D-6E8A-4147-A177-3AD203B41FA5}">
                      <a16:colId xmlns:a16="http://schemas.microsoft.com/office/drawing/2014/main" val="693756547"/>
                    </a:ext>
                  </a:extLst>
                </a:gridCol>
                <a:gridCol w="1762055">
                  <a:extLst>
                    <a:ext uri="{9D8B030D-6E8A-4147-A177-3AD203B41FA5}">
                      <a16:colId xmlns:a16="http://schemas.microsoft.com/office/drawing/2014/main" val="14026871"/>
                    </a:ext>
                  </a:extLst>
                </a:gridCol>
              </a:tblGrid>
              <a:tr h="465163">
                <a:tc>
                  <a:txBody>
                    <a:bodyPr/>
                    <a:lstStyle/>
                    <a:p>
                      <a:pPr marL="0" marR="0" indent="457200" algn="ctr">
                        <a:lnSpc>
                          <a:spcPct val="100000"/>
                        </a:lnSpc>
                        <a:spcBef>
                          <a:spcPts val="0"/>
                        </a:spcBef>
                        <a:spcAft>
                          <a:spcPts val="0"/>
                        </a:spcAft>
                      </a:pPr>
                      <a:r>
                        <a:rPr lang="en-US" sz="1400" dirty="0">
                          <a:effectLst/>
                        </a:rPr>
                        <a:t>Parameters</a:t>
                      </a:r>
                      <a:endParaRPr lang="en-US" sz="15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400">
                          <a:effectLst/>
                        </a:rPr>
                        <a:t>Yolov8</a:t>
                      </a:r>
                      <a:endParaRPr lang="en-US" sz="15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400" dirty="0">
                          <a:effectLst/>
                        </a:rPr>
                        <a:t>Yolov5</a:t>
                      </a:r>
                      <a:endParaRPr lang="en-US" sz="15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03004983"/>
                  </a:ext>
                </a:extLst>
              </a:tr>
              <a:tr h="1095180">
                <a:tc>
                  <a:txBody>
                    <a:bodyPr/>
                    <a:lstStyle/>
                    <a:p>
                      <a:pPr marL="0" marR="0" indent="457200" algn="ctr">
                        <a:lnSpc>
                          <a:spcPct val="100000"/>
                        </a:lnSpc>
                        <a:spcBef>
                          <a:spcPts val="0"/>
                        </a:spcBef>
                        <a:spcAft>
                          <a:spcPts val="0"/>
                        </a:spcAft>
                      </a:pPr>
                      <a:r>
                        <a:rPr lang="en-US" sz="1400">
                          <a:effectLst/>
                        </a:rPr>
                        <a:t>Parameters</a:t>
                      </a:r>
                      <a:endParaRPr lang="en-US" sz="15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200" b="0" dirty="0" err="1">
                          <a:effectLst/>
                        </a:rPr>
                        <a:t>nc</a:t>
                      </a:r>
                      <a:r>
                        <a:rPr lang="en-US" sz="1200" b="0" dirty="0">
                          <a:effectLst/>
                        </a:rPr>
                        <a:t>: 6</a:t>
                      </a:r>
                    </a:p>
                    <a:p>
                      <a:pPr marL="0" marR="0" indent="457200" algn="ctr">
                        <a:lnSpc>
                          <a:spcPct val="100000"/>
                        </a:lnSpc>
                        <a:spcBef>
                          <a:spcPts val="0"/>
                        </a:spcBef>
                        <a:spcAft>
                          <a:spcPts val="0"/>
                        </a:spcAft>
                      </a:pPr>
                      <a:r>
                        <a:rPr lang="en-US" sz="1200" b="0" dirty="0" err="1">
                          <a:effectLst/>
                        </a:rPr>
                        <a:t>depth_multiple</a:t>
                      </a:r>
                      <a:r>
                        <a:rPr lang="en-US" sz="1200" b="0" dirty="0">
                          <a:effectLst/>
                        </a:rPr>
                        <a:t>: 0.33</a:t>
                      </a:r>
                    </a:p>
                    <a:p>
                      <a:pPr marL="0" marR="0" indent="457200" algn="ctr">
                        <a:lnSpc>
                          <a:spcPct val="100000"/>
                        </a:lnSpc>
                        <a:spcBef>
                          <a:spcPts val="0"/>
                        </a:spcBef>
                        <a:spcAft>
                          <a:spcPts val="0"/>
                        </a:spcAft>
                      </a:pPr>
                      <a:r>
                        <a:rPr lang="en-US" sz="1200" b="0" dirty="0" err="1">
                          <a:effectLst/>
                        </a:rPr>
                        <a:t>width_multiple</a:t>
                      </a:r>
                      <a:r>
                        <a:rPr lang="en-US" sz="1200" b="0" dirty="0">
                          <a:effectLst/>
                        </a:rPr>
                        <a:t>: 0.50</a:t>
                      </a:r>
                      <a:endParaRPr lang="en-US" sz="12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200" b="0" dirty="0" err="1">
                          <a:effectLst/>
                        </a:rPr>
                        <a:t>nc</a:t>
                      </a:r>
                      <a:r>
                        <a:rPr lang="en-US" sz="1200" b="0" dirty="0">
                          <a:effectLst/>
                        </a:rPr>
                        <a:t>: 6</a:t>
                      </a:r>
                    </a:p>
                    <a:p>
                      <a:pPr marL="0" marR="0" indent="457200" algn="ctr">
                        <a:lnSpc>
                          <a:spcPct val="100000"/>
                        </a:lnSpc>
                        <a:spcBef>
                          <a:spcPts val="0"/>
                        </a:spcBef>
                        <a:spcAft>
                          <a:spcPts val="0"/>
                        </a:spcAft>
                      </a:pPr>
                      <a:r>
                        <a:rPr lang="en-US" sz="1200" b="0" dirty="0" err="1">
                          <a:effectLst/>
                        </a:rPr>
                        <a:t>depth_multiple</a:t>
                      </a:r>
                      <a:r>
                        <a:rPr lang="en-US" sz="1200" b="0" dirty="0">
                          <a:effectLst/>
                        </a:rPr>
                        <a:t>: 0.33</a:t>
                      </a:r>
                    </a:p>
                    <a:p>
                      <a:pPr marL="0" marR="0" indent="457200" algn="ctr">
                        <a:lnSpc>
                          <a:spcPct val="100000"/>
                        </a:lnSpc>
                        <a:spcBef>
                          <a:spcPts val="0"/>
                        </a:spcBef>
                        <a:spcAft>
                          <a:spcPts val="0"/>
                        </a:spcAft>
                      </a:pPr>
                      <a:r>
                        <a:rPr lang="en-US" sz="1200" b="0" dirty="0" err="1">
                          <a:effectLst/>
                        </a:rPr>
                        <a:t>width_multiple</a:t>
                      </a:r>
                      <a:r>
                        <a:rPr lang="en-US" sz="1200" b="0" dirty="0">
                          <a:effectLst/>
                        </a:rPr>
                        <a:t>: 0.25</a:t>
                      </a:r>
                      <a:endParaRPr lang="en-US" sz="12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95544457"/>
                  </a:ext>
                </a:extLst>
              </a:tr>
              <a:tr h="1196133">
                <a:tc>
                  <a:txBody>
                    <a:bodyPr/>
                    <a:lstStyle/>
                    <a:p>
                      <a:pPr marL="0" marR="0" indent="457200" algn="ctr">
                        <a:lnSpc>
                          <a:spcPct val="100000"/>
                        </a:lnSpc>
                        <a:spcBef>
                          <a:spcPts val="0"/>
                        </a:spcBef>
                        <a:spcAft>
                          <a:spcPts val="0"/>
                        </a:spcAft>
                      </a:pPr>
                      <a:r>
                        <a:rPr lang="en-US" sz="1400">
                          <a:effectLst/>
                        </a:rPr>
                        <a:t>Anchors</a:t>
                      </a:r>
                      <a:endParaRPr lang="en-US" sz="15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200" b="0" dirty="0">
                          <a:effectLst/>
                        </a:rPr>
                        <a:t>P3/8: [10,13, 16,30, 33,23]</a:t>
                      </a:r>
                    </a:p>
                    <a:p>
                      <a:pPr marL="0" marR="0" indent="457200" algn="ctr">
                        <a:lnSpc>
                          <a:spcPct val="100000"/>
                        </a:lnSpc>
                        <a:spcBef>
                          <a:spcPts val="0"/>
                        </a:spcBef>
                        <a:spcAft>
                          <a:spcPts val="0"/>
                        </a:spcAft>
                      </a:pPr>
                      <a:r>
                        <a:rPr lang="en-US" sz="1200" b="0" dirty="0">
                          <a:effectLst/>
                        </a:rPr>
                        <a:t>P4/16: [30,61, 62,45, 59,119]</a:t>
                      </a:r>
                    </a:p>
                    <a:p>
                      <a:pPr marL="0" marR="0" indent="457200" algn="ctr">
                        <a:lnSpc>
                          <a:spcPct val="100000"/>
                        </a:lnSpc>
                        <a:spcBef>
                          <a:spcPts val="0"/>
                        </a:spcBef>
                        <a:spcAft>
                          <a:spcPts val="0"/>
                        </a:spcAft>
                      </a:pPr>
                      <a:r>
                        <a:rPr lang="en-US" sz="1200" b="0" dirty="0">
                          <a:effectLst/>
                        </a:rPr>
                        <a:t>P5/32: [116,90, 156,198, 373,326]</a:t>
                      </a:r>
                      <a:endParaRPr lang="en-US" sz="12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200" b="0" kern="100" dirty="0">
                          <a:effectLst/>
                        </a:rPr>
                        <a:t>--</a:t>
                      </a:r>
                      <a:endParaRPr lang="en-US" sz="1200" b="0" kern="100" dirty="0">
                        <a:solidFill>
                          <a:srgbClr val="0D0D0D"/>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579710648"/>
                  </a:ext>
                </a:extLst>
              </a:tr>
              <a:tr h="903525">
                <a:tc>
                  <a:txBody>
                    <a:bodyPr/>
                    <a:lstStyle/>
                    <a:p>
                      <a:pPr marL="0" marR="0" indent="457200" algn="ctr">
                        <a:lnSpc>
                          <a:spcPct val="100000"/>
                        </a:lnSpc>
                        <a:spcBef>
                          <a:spcPts val="0"/>
                        </a:spcBef>
                        <a:spcAft>
                          <a:spcPts val="0"/>
                        </a:spcAft>
                      </a:pPr>
                      <a:r>
                        <a:rPr lang="en-US" sz="1400">
                          <a:effectLst/>
                        </a:rPr>
                        <a:t>Backbone</a:t>
                      </a:r>
                      <a:endParaRPr lang="en-US" sz="1500" b="1">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200" b="0" dirty="0">
                          <a:effectLst/>
                        </a:rPr>
                        <a:t>- Focus, </a:t>
                      </a:r>
                      <a:r>
                        <a:rPr lang="en-US" sz="1200" b="0" dirty="0" err="1">
                          <a:effectLst/>
                        </a:rPr>
                        <a:t>Conv</a:t>
                      </a:r>
                      <a:r>
                        <a:rPr lang="en-US" sz="1200" b="0" dirty="0">
                          <a:effectLst/>
                        </a:rPr>
                        <a:t>, and C3 layers with varying parameters</a:t>
                      </a:r>
                      <a:endParaRPr lang="en-US" sz="12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200" b="0" dirty="0">
                          <a:effectLst/>
                        </a:rPr>
                        <a:t>- </a:t>
                      </a:r>
                      <a:r>
                        <a:rPr lang="en-US" sz="1200" b="0" dirty="0" err="1">
                          <a:effectLst/>
                        </a:rPr>
                        <a:t>Conv</a:t>
                      </a:r>
                      <a:r>
                        <a:rPr lang="en-US" sz="1200" b="0" dirty="0">
                          <a:effectLst/>
                        </a:rPr>
                        <a:t> and C2f layers with varying parameters</a:t>
                      </a:r>
                      <a:endParaRPr lang="en-US" sz="12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66439880"/>
                  </a:ext>
                </a:extLst>
              </a:tr>
              <a:tr h="1056068">
                <a:tc>
                  <a:txBody>
                    <a:bodyPr/>
                    <a:lstStyle/>
                    <a:p>
                      <a:pPr marL="0" marR="0" indent="457200" algn="ctr">
                        <a:lnSpc>
                          <a:spcPct val="100000"/>
                        </a:lnSpc>
                        <a:spcBef>
                          <a:spcPts val="0"/>
                        </a:spcBef>
                        <a:spcAft>
                          <a:spcPts val="0"/>
                        </a:spcAft>
                      </a:pPr>
                      <a:r>
                        <a:rPr lang="en-US" sz="1400" dirty="0">
                          <a:effectLst/>
                        </a:rPr>
                        <a:t>Head</a:t>
                      </a:r>
                      <a:endParaRPr lang="en-US" sz="1500" b="1"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200" b="0">
                          <a:effectLst/>
                        </a:rPr>
                        <a:t>- Conv, nn.Upsample, and Concat layers with varying parameters</a:t>
                      </a:r>
                      <a:endParaRPr lang="en-US" sz="1200" b="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indent="457200" algn="ctr">
                        <a:lnSpc>
                          <a:spcPct val="100000"/>
                        </a:lnSpc>
                        <a:spcBef>
                          <a:spcPts val="0"/>
                        </a:spcBef>
                        <a:spcAft>
                          <a:spcPts val="0"/>
                        </a:spcAft>
                      </a:pPr>
                      <a:r>
                        <a:rPr lang="en-US" sz="1200" b="0" dirty="0">
                          <a:effectLst/>
                        </a:rPr>
                        <a:t>- </a:t>
                      </a:r>
                      <a:r>
                        <a:rPr lang="en-US" sz="1200" b="0" dirty="0" err="1">
                          <a:effectLst/>
                        </a:rPr>
                        <a:t>Conv</a:t>
                      </a:r>
                      <a:r>
                        <a:rPr lang="en-US" sz="1200" b="0" dirty="0">
                          <a:effectLst/>
                        </a:rPr>
                        <a:t>, </a:t>
                      </a:r>
                      <a:r>
                        <a:rPr lang="en-US" sz="1200" b="0" dirty="0" err="1">
                          <a:effectLst/>
                        </a:rPr>
                        <a:t>nn.Upsample</a:t>
                      </a:r>
                      <a:r>
                        <a:rPr lang="en-US" sz="1200" b="0" dirty="0">
                          <a:effectLst/>
                        </a:rPr>
                        <a:t>, and </a:t>
                      </a:r>
                      <a:r>
                        <a:rPr lang="en-US" sz="1200" b="0" dirty="0" err="1">
                          <a:effectLst/>
                        </a:rPr>
                        <a:t>Concat</a:t>
                      </a:r>
                      <a:r>
                        <a:rPr lang="en-US" sz="1200" b="0" dirty="0">
                          <a:effectLst/>
                        </a:rPr>
                        <a:t> layers with varying parameters</a:t>
                      </a:r>
                      <a:endParaRPr lang="en-US" sz="1200" b="0" dirty="0">
                        <a:solidFill>
                          <a:srgbClr val="0D0D0D"/>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63496849"/>
                  </a:ext>
                </a:extLst>
              </a:tr>
            </a:tbl>
          </a:graphicData>
        </a:graphic>
      </p:graphicFrame>
      <p:grpSp>
        <p:nvGrpSpPr>
          <p:cNvPr id="17" name="Group 16"/>
          <p:cNvGrpSpPr/>
          <p:nvPr/>
        </p:nvGrpSpPr>
        <p:grpSpPr>
          <a:xfrm>
            <a:off x="6220590" y="1014518"/>
            <a:ext cx="5274671" cy="2543263"/>
            <a:chOff x="0" y="0"/>
            <a:chExt cx="5092700" cy="265176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092700" cy="2286001"/>
            </a:xfrm>
            <a:prstGeom prst="rect">
              <a:avLst/>
            </a:prstGeom>
          </p:spPr>
        </p:pic>
        <p:sp>
          <p:nvSpPr>
            <p:cNvPr id="19" name="Text Box 887496782"/>
            <p:cNvSpPr txBox="1"/>
            <p:nvPr/>
          </p:nvSpPr>
          <p:spPr>
            <a:xfrm>
              <a:off x="0" y="2346325"/>
              <a:ext cx="5092700" cy="30543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Bef>
                  <a:spcPts val="800"/>
                </a:spcBef>
                <a:spcAft>
                  <a:spcPts val="800"/>
                </a:spcAft>
              </a:pPr>
              <a:r>
                <a:rPr lang="en-US" sz="1400" kern="100" dirty="0">
                  <a:solidFill>
                    <a:srgbClr val="44546A"/>
                  </a:solidFill>
                  <a:latin typeface="Times New Roman" panose="02020603050405020304" pitchFamily="18" charset="0"/>
                  <a:ea typeface="Times New Roman" panose="02020603050405020304" pitchFamily="18" charset="0"/>
                </a:rPr>
                <a:t>Figure 4 overview of Yolov5 Model Architecture.</a:t>
              </a:r>
              <a:endParaRPr lang="en-US" sz="1200" i="1" kern="100" dirty="0">
                <a:solidFill>
                  <a:srgbClr val="44546A"/>
                </a:solidFill>
                <a:latin typeface="Times New Roman" panose="02020603050405020304" pitchFamily="18" charset="0"/>
                <a:ea typeface="Times New Roman" panose="02020603050405020304" pitchFamily="18" charset="0"/>
              </a:endParaRPr>
            </a:p>
          </p:txBody>
        </p:sp>
      </p:grpSp>
      <p:grpSp>
        <p:nvGrpSpPr>
          <p:cNvPr id="20" name="Group 19"/>
          <p:cNvGrpSpPr/>
          <p:nvPr/>
        </p:nvGrpSpPr>
        <p:grpSpPr>
          <a:xfrm>
            <a:off x="6389677" y="3693199"/>
            <a:ext cx="5097260" cy="2456200"/>
            <a:chOff x="395121" y="0"/>
            <a:chExt cx="5731510" cy="3609340"/>
          </a:xfrm>
        </p:grpSpPr>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21" y="0"/>
              <a:ext cx="5731510" cy="3244215"/>
            </a:xfrm>
            <a:prstGeom prst="rect">
              <a:avLst/>
            </a:prstGeom>
          </p:spPr>
        </p:pic>
        <p:sp>
          <p:nvSpPr>
            <p:cNvPr id="22" name="Text Box 887496785"/>
            <p:cNvSpPr txBox="1"/>
            <p:nvPr/>
          </p:nvSpPr>
          <p:spPr>
            <a:xfrm>
              <a:off x="639789" y="3303904"/>
              <a:ext cx="5091720" cy="305436"/>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Bef>
                  <a:spcPts val="800"/>
                </a:spcBef>
                <a:spcAft>
                  <a:spcPts val="800"/>
                </a:spcAft>
              </a:pPr>
              <a:r>
                <a:rPr lang="en-US" sz="1400" kern="100" dirty="0">
                  <a:solidFill>
                    <a:srgbClr val="44546A"/>
                  </a:solidFill>
                  <a:latin typeface="Times New Roman" panose="02020603050405020304" pitchFamily="18" charset="0"/>
                  <a:ea typeface="Times New Roman" panose="02020603050405020304" pitchFamily="18" charset="0"/>
                </a:rPr>
                <a:t>Figure 5 overview of Yolov8 Model Architecture.</a:t>
              </a:r>
              <a:endParaRPr lang="en-US" sz="1200" i="1" kern="100" dirty="0">
                <a:solidFill>
                  <a:srgbClr val="44546A"/>
                </a:solidFill>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591453031"/>
      </p:ext>
    </p:extLst>
  </p:cSld>
  <p:clrMapOvr>
    <a:masterClrMapping/>
  </p:clrMapOvr>
  <p:transition spd="med">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7" name="Google Shape;2017;p120"/>
          <p:cNvSpPr txBox="1">
            <a:spLocks noGrp="1"/>
          </p:cNvSpPr>
          <p:nvPr>
            <p:ph type="title"/>
          </p:nvPr>
        </p:nvSpPr>
        <p:spPr>
          <a:xfrm>
            <a:off x="1606551" y="235131"/>
            <a:ext cx="8643848" cy="480091"/>
          </a:xfrm>
          <a:prstGeom prst="rect">
            <a:avLst/>
          </a:prstGeom>
          <a:noFill/>
          <a:ln>
            <a:noFill/>
          </a:ln>
        </p:spPr>
        <p:txBody>
          <a:bodyPr spcFirstLastPara="1" vert="horz" wrap="square" lIns="91433" tIns="45700" rIns="91433" bIns="45700" rtlCol="0" anchor="ctr" anchorCtr="0">
            <a:spAutoFit/>
          </a:bodyPr>
          <a:lstStyle/>
          <a:p>
            <a:r>
              <a:rPr lang="en-GB" dirty="0" smtClean="0">
                <a:latin typeface="Microsoft YaHei" panose="020B0503020204020204" pitchFamily="34" charset="-122"/>
                <a:ea typeface="Microsoft YaHei" panose="020B0503020204020204" pitchFamily="34" charset="-122"/>
              </a:rPr>
              <a:t>Data Processing</a:t>
            </a:r>
            <a:endParaRPr lang="en-GB" dirty="0">
              <a:latin typeface="Microsoft YaHei" panose="020B0503020204020204" pitchFamily="34" charset="-122"/>
              <a:ea typeface="Microsoft YaHei" panose="020B0503020204020204" pitchFamily="34" charset="-122"/>
            </a:endParaRPr>
          </a:p>
        </p:txBody>
      </p:sp>
      <p:graphicFrame>
        <p:nvGraphicFramePr>
          <p:cNvPr id="3" name="Diagram 2"/>
          <p:cNvGraphicFramePr/>
          <p:nvPr>
            <p:extLst/>
          </p:nvPr>
        </p:nvGraphicFramePr>
        <p:xfrm>
          <a:off x="1132416" y="948957"/>
          <a:ext cx="10026651" cy="5000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45" name="Google Shape;2045;p120"/>
          <p:cNvSpPr txBox="1"/>
          <p:nvPr/>
        </p:nvSpPr>
        <p:spPr>
          <a:xfrm>
            <a:off x="357353" y="235111"/>
            <a:ext cx="969799" cy="646290"/>
          </a:xfrm>
          <a:prstGeom prst="rect">
            <a:avLst/>
          </a:prstGeom>
          <a:noFill/>
          <a:ln>
            <a:noFill/>
          </a:ln>
        </p:spPr>
        <p:txBody>
          <a:bodyPr spcFirstLastPara="1" wrap="square" lIns="91433" tIns="45700" rIns="91433" bIns="45700" anchor="t" anchorCtr="0">
            <a:spAutoFit/>
          </a:bodyPr>
          <a:lstStyle/>
          <a:p>
            <a:pPr marL="237061" indent="-237061" algn="ctr">
              <a:buClr>
                <a:srgbClr val="FFFFFF"/>
              </a:buClr>
              <a:buSzPts val="2700"/>
            </a:pPr>
            <a:r>
              <a:rPr lang="en-GB" sz="3600" b="1">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rPr>
              <a:t>2</a:t>
            </a:r>
            <a:endParaRPr sz="3600" b="1">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endParaRPr>
          </a:p>
        </p:txBody>
      </p:sp>
    </p:spTree>
    <p:extLst>
      <p:ext uri="{BB962C8B-B14F-4D97-AF65-F5344CB8AC3E}">
        <p14:creationId xmlns:p14="http://schemas.microsoft.com/office/powerpoint/2010/main" val="4000508088"/>
      </p:ext>
    </p:extLst>
  </p:cSld>
  <p:clrMapOvr>
    <a:masterClrMapping/>
  </p:clrMapOvr>
  <p:transition spd="med">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122"/>
          <p:cNvSpPr txBox="1">
            <a:spLocks noGrp="1"/>
          </p:cNvSpPr>
          <p:nvPr>
            <p:ph type="title"/>
          </p:nvPr>
        </p:nvSpPr>
        <p:spPr>
          <a:xfrm>
            <a:off x="1606551" y="292017"/>
            <a:ext cx="8643848" cy="584735"/>
          </a:xfrm>
          <a:prstGeom prst="rect">
            <a:avLst/>
          </a:prstGeom>
          <a:noFill/>
          <a:ln>
            <a:noFill/>
          </a:ln>
        </p:spPr>
        <p:txBody>
          <a:bodyPr spcFirstLastPara="1" vert="horz" wrap="square" lIns="91433" tIns="45700" rIns="91433" bIns="45700" rtlCol="0" anchor="ctr" anchorCtr="0">
            <a:spAutoFit/>
          </a:bodyPr>
          <a:lstStyle/>
          <a:p>
            <a:pPr lvl="0">
              <a:lnSpc>
                <a:spcPct val="100000"/>
              </a:lnSpc>
              <a:buClr>
                <a:srgbClr val="A13F0B"/>
              </a:buClr>
              <a:buSzPts val="1800"/>
            </a:pPr>
            <a:r>
              <a:rPr lang="en-GB" sz="3200" dirty="0">
                <a:solidFill>
                  <a:srgbClr val="A13F0B"/>
                </a:solidFill>
                <a:latin typeface="Microsoft YaHei" panose="020B0503020204020204" pitchFamily="34" charset="-122"/>
                <a:ea typeface="Microsoft YaHei" panose="020B0503020204020204" pitchFamily="34" charset="-122"/>
              </a:rPr>
              <a:t>Objective and Techniques</a:t>
            </a:r>
          </a:p>
        </p:txBody>
      </p:sp>
      <p:graphicFrame>
        <p:nvGraphicFramePr>
          <p:cNvPr id="2" name="Diagram 1"/>
          <p:cNvGraphicFramePr/>
          <p:nvPr>
            <p:extLst>
              <p:ext uri="{D42A27DB-BD31-4B8C-83A1-F6EECF244321}">
                <p14:modId xmlns:p14="http://schemas.microsoft.com/office/powerpoint/2010/main" val="2726899727"/>
              </p:ext>
            </p:extLst>
          </p:nvPr>
        </p:nvGraphicFramePr>
        <p:xfrm>
          <a:off x="998975" y="1149233"/>
          <a:ext cx="9988591" cy="4584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77" name="Google Shape;2077;p122"/>
          <p:cNvSpPr/>
          <p:nvPr/>
        </p:nvSpPr>
        <p:spPr>
          <a:xfrm>
            <a:off x="4305437" y="873295"/>
            <a:ext cx="4237868" cy="543755"/>
          </a:xfrm>
          <a:prstGeom prst="roundRect">
            <a:avLst>
              <a:gd name="adj" fmla="val 0"/>
            </a:avLst>
          </a:prstGeom>
          <a:noFill/>
          <a:ln>
            <a:noFill/>
          </a:ln>
        </p:spPr>
        <p:txBody>
          <a:bodyPr spcFirstLastPara="1" wrap="square" lIns="91433" tIns="45700" rIns="91433" bIns="45700" anchor="ctr" anchorCtr="0">
            <a:noAutofit/>
          </a:bodyPr>
          <a:lstStyle/>
          <a:p>
            <a:pPr>
              <a:buClr>
                <a:srgbClr val="A13F0B"/>
              </a:buClr>
              <a:buSzPts val="1800"/>
            </a:pPr>
            <a:endParaRPr sz="2400" b="1" dirty="0">
              <a:solidFill>
                <a:srgbClr val="A13F0B"/>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grpSp>
        <p:nvGrpSpPr>
          <p:cNvPr id="2078" name="Google Shape;2078;p122"/>
          <p:cNvGrpSpPr/>
          <p:nvPr/>
        </p:nvGrpSpPr>
        <p:grpSpPr>
          <a:xfrm>
            <a:off x="10811836" y="5607144"/>
            <a:ext cx="937251" cy="175081"/>
            <a:chOff x="10802319" y="5357813"/>
            <a:chExt cx="937250" cy="175081"/>
          </a:xfrm>
        </p:grpSpPr>
        <p:cxnSp>
          <p:nvCxnSpPr>
            <p:cNvPr id="2079" name="Google Shape;2079;p122"/>
            <p:cNvCxnSpPr/>
            <p:nvPr/>
          </p:nvCxnSpPr>
          <p:spPr>
            <a:xfrm flipH="1">
              <a:off x="1080231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0" name="Google Shape;2080;p122"/>
            <p:cNvCxnSpPr/>
            <p:nvPr/>
          </p:nvCxnSpPr>
          <p:spPr>
            <a:xfrm flipH="1">
              <a:off x="1089995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1" name="Google Shape;2081;p122"/>
            <p:cNvCxnSpPr/>
            <p:nvPr/>
          </p:nvCxnSpPr>
          <p:spPr>
            <a:xfrm flipH="1">
              <a:off x="1099758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2" name="Google Shape;2082;p122"/>
            <p:cNvCxnSpPr/>
            <p:nvPr/>
          </p:nvCxnSpPr>
          <p:spPr>
            <a:xfrm flipH="1">
              <a:off x="1109521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3" name="Google Shape;2083;p122"/>
            <p:cNvCxnSpPr/>
            <p:nvPr/>
          </p:nvCxnSpPr>
          <p:spPr>
            <a:xfrm flipH="1">
              <a:off x="11192847"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4" name="Google Shape;2084;p122"/>
            <p:cNvCxnSpPr/>
            <p:nvPr/>
          </p:nvCxnSpPr>
          <p:spPr>
            <a:xfrm flipH="1">
              <a:off x="11290479"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5" name="Google Shape;2085;p122"/>
            <p:cNvCxnSpPr/>
            <p:nvPr/>
          </p:nvCxnSpPr>
          <p:spPr>
            <a:xfrm flipH="1">
              <a:off x="11388111"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6" name="Google Shape;2086;p122"/>
            <p:cNvCxnSpPr/>
            <p:nvPr/>
          </p:nvCxnSpPr>
          <p:spPr>
            <a:xfrm flipH="1">
              <a:off x="11485743"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7" name="Google Shape;2087;p122"/>
            <p:cNvCxnSpPr/>
            <p:nvPr/>
          </p:nvCxnSpPr>
          <p:spPr>
            <a:xfrm flipH="1">
              <a:off x="11583375" y="5357813"/>
              <a:ext cx="58562" cy="175081"/>
            </a:xfrm>
            <a:prstGeom prst="straightConnector1">
              <a:avLst/>
            </a:prstGeom>
            <a:noFill/>
            <a:ln w="19050" cap="flat" cmpd="sng">
              <a:solidFill>
                <a:schemeClr val="accent1"/>
              </a:solidFill>
              <a:prstDash val="solid"/>
              <a:miter lim="800000"/>
              <a:headEnd type="none" w="sm" len="sm"/>
              <a:tailEnd type="none" w="sm" len="sm"/>
            </a:ln>
          </p:spPr>
        </p:cxnSp>
        <p:cxnSp>
          <p:nvCxnSpPr>
            <p:cNvPr id="2088" name="Google Shape;2088;p122"/>
            <p:cNvCxnSpPr/>
            <p:nvPr/>
          </p:nvCxnSpPr>
          <p:spPr>
            <a:xfrm flipH="1">
              <a:off x="11681007" y="5357813"/>
              <a:ext cx="58562" cy="175081"/>
            </a:xfrm>
            <a:prstGeom prst="straightConnector1">
              <a:avLst/>
            </a:prstGeom>
            <a:noFill/>
            <a:ln w="19050" cap="flat" cmpd="sng">
              <a:solidFill>
                <a:schemeClr val="accent4"/>
              </a:solidFill>
              <a:prstDash val="solid"/>
              <a:miter lim="800000"/>
              <a:headEnd type="none" w="sm" len="sm"/>
              <a:tailEnd type="none" w="sm" len="sm"/>
            </a:ln>
          </p:spPr>
        </p:cxnSp>
      </p:grpSp>
      <p:sp>
        <p:nvSpPr>
          <p:cNvPr id="2089" name="Google Shape;2089;p122"/>
          <p:cNvSpPr/>
          <p:nvPr/>
        </p:nvSpPr>
        <p:spPr>
          <a:xfrm>
            <a:off x="11713087" y="2496631"/>
            <a:ext cx="36000" cy="2398427"/>
          </a:xfrm>
          <a:prstGeom prst="rect">
            <a:avLst/>
          </a:prstGeom>
          <a:solidFill>
            <a:schemeClr val="accent4"/>
          </a:solidFill>
          <a:ln>
            <a:noFill/>
          </a:ln>
        </p:spPr>
        <p:txBody>
          <a:bodyPr spcFirstLastPara="1" wrap="square" lIns="91433" tIns="45700" rIns="91433" bIns="45700" anchor="ctr" anchorCtr="0">
            <a:noAutofit/>
          </a:bodyPr>
          <a:lstStyle/>
          <a:p>
            <a:pPr algn="ctr">
              <a:buClr>
                <a:schemeClr val="lt1"/>
              </a:buClr>
              <a:buSzPts val="1400"/>
            </a:pPr>
            <a:endParaRPr sz="1867">
              <a:solidFill>
                <a:srgbClr val="FFFFFF"/>
              </a:solidFill>
              <a:latin typeface="Microsoft YaHei" panose="020B0503020204020204" pitchFamily="34" charset="-122"/>
              <a:ea typeface="Microsoft YaHei" panose="020B0503020204020204" pitchFamily="34" charset="-122"/>
              <a:cs typeface="微软雅黑" panose="020B0503020204020204" charset="-122"/>
              <a:sym typeface="微软雅黑" panose="020B0503020204020204" charset="-122"/>
            </a:endParaRPr>
          </a:p>
        </p:txBody>
      </p:sp>
      <p:sp>
        <p:nvSpPr>
          <p:cNvPr id="2090" name="Google Shape;2090;p122"/>
          <p:cNvSpPr txBox="1"/>
          <p:nvPr/>
        </p:nvSpPr>
        <p:spPr>
          <a:xfrm>
            <a:off x="357353" y="235111"/>
            <a:ext cx="969799" cy="646290"/>
          </a:xfrm>
          <a:prstGeom prst="rect">
            <a:avLst/>
          </a:prstGeom>
          <a:noFill/>
          <a:ln>
            <a:noFill/>
          </a:ln>
        </p:spPr>
        <p:txBody>
          <a:bodyPr spcFirstLastPara="1" wrap="square" lIns="91433" tIns="45700" rIns="91433" bIns="45700" anchor="t" anchorCtr="0">
            <a:spAutoFit/>
          </a:bodyPr>
          <a:lstStyle/>
          <a:p>
            <a:pPr marL="237061" indent="-237061" algn="ctr">
              <a:buClr>
                <a:srgbClr val="FFFFFF"/>
              </a:buClr>
              <a:buSzPts val="2700"/>
            </a:pPr>
            <a:r>
              <a:rPr lang="en-GB" sz="3600" b="1">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rPr>
              <a:t>2</a:t>
            </a:r>
            <a:endParaRPr sz="3600" b="1">
              <a:solidFill>
                <a:srgbClr val="FFFFFF"/>
              </a:solidFill>
              <a:latin typeface="Microsoft YaHei" panose="020B0503020204020204" pitchFamily="34" charset="-122"/>
              <a:ea typeface="Microsoft YaHei" panose="020B0503020204020204" pitchFamily="34" charset="-122"/>
              <a:cs typeface="Century Gothic" panose="020B0502020202020204"/>
              <a:sym typeface="Century Gothic" panose="020B0502020202020204"/>
            </a:endParaRPr>
          </a:p>
        </p:txBody>
      </p:sp>
    </p:spTree>
    <p:extLst>
      <p:ext uri="{BB962C8B-B14F-4D97-AF65-F5344CB8AC3E}">
        <p14:creationId xmlns:p14="http://schemas.microsoft.com/office/powerpoint/2010/main" val="638417322"/>
      </p:ext>
    </p:extLst>
  </p:cSld>
  <p:clrMapOvr>
    <a:masterClrMapping/>
  </p:clrMapOvr>
  <p:transition spd="med">
    <p:push/>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1522</Words>
  <Application>Microsoft Office PowerPoint</Application>
  <PresentationFormat>Widescreen</PresentationFormat>
  <Paragraphs>464</Paragraphs>
  <Slides>21</Slides>
  <Notes>19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DengXian</vt:lpstr>
      <vt:lpstr>Microsoft YaHei</vt:lpstr>
      <vt:lpstr>Microsoft YaHei</vt:lpstr>
      <vt:lpstr>Arial</vt:lpstr>
      <vt:lpstr>Calibri</vt:lpstr>
      <vt:lpstr>Calibri Light</vt:lpstr>
      <vt:lpstr>Century Gothic</vt:lpstr>
      <vt:lpstr>Courier New</vt:lpstr>
      <vt:lpstr>Times New Roman</vt:lpstr>
      <vt:lpstr>Vrinda</vt:lpstr>
      <vt:lpstr>Wingdings</vt:lpstr>
      <vt:lpstr>Office Theme</vt:lpstr>
      <vt:lpstr>An In-Depth Study of Tiny Object Detection Using Deep Learning Approach</vt:lpstr>
      <vt:lpstr>PowerPoint Presentation</vt:lpstr>
      <vt:lpstr>Introduction </vt:lpstr>
      <vt:lpstr>Background on Object Detection</vt:lpstr>
      <vt:lpstr>PowerPoint Presentation</vt:lpstr>
      <vt:lpstr>Introduction to Yolo</vt:lpstr>
      <vt:lpstr>PowerPoint Presentation</vt:lpstr>
      <vt:lpstr>Data Processing</vt:lpstr>
      <vt:lpstr>Objective and Techniques</vt:lpstr>
      <vt:lpstr>Yolov5 Hyper Parameters Tuning</vt:lpstr>
      <vt:lpstr>Yolov8 Hyper Parameters Tuning</vt:lpstr>
      <vt:lpstr>Training Metrics Comparison(Yolov5)</vt:lpstr>
      <vt:lpstr>Evaluation and Result Analysis (Yolov5)</vt:lpstr>
      <vt:lpstr>Training Metrics Comparison(Yolov8)</vt:lpstr>
      <vt:lpstr>Evaluation and Result Analysis (Yolov8)</vt:lpstr>
      <vt:lpstr>Detected by Pre-trained weight</vt:lpstr>
      <vt:lpstr>PowerPoint Presentation</vt:lpstr>
      <vt:lpstr>Idea of SAHI in Object Detection</vt:lpstr>
      <vt:lpstr>Integrating SAHI</vt:lpstr>
      <vt:lpstr>Comparison of YOLO and SAHI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8</cp:revision>
  <dcterms:created xsi:type="dcterms:W3CDTF">2024-06-07T08:55:07Z</dcterms:created>
  <dcterms:modified xsi:type="dcterms:W3CDTF">2024-06-07T09:52:23Z</dcterms:modified>
</cp:coreProperties>
</file>